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notesSlides/notesSlide2.xml" ContentType="application/vnd.openxmlformats-officedocument.presentationml.notesSlide+xml"/>
  <Override PartName="/ppt/media/image4.jpeg" ContentType="image/jpeg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If you have a single-tenant app that you want to make multi-tenant, it may be easiest to treat each customer \ tenant as a separate shard (db) rather than make it truly multi-tenant;</a:t>
            </a:r>
          </a:p>
          <a:p>
            <a:pPr marL="228600" indent="-228600">
              <a:buSzPct val="100000"/>
              <a:buChar char="•"/>
            </a:pPr>
            <a:r>
              <a:t>There are drawbacks (maintenance, deployments, etc)</a:t>
            </a:r>
          </a:p>
          <a:p>
            <a:pPr marL="228600" indent="-228600">
              <a:buSzPct val="100000"/>
              <a:buChar char="•"/>
            </a:pPr>
            <a:r>
              <a:t>There are pros (easier to move there, can provide .bacpac files to clients if needed, easier to restore db backups);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9030" indent="-249030">
              <a:buClr>
                <a:srgbClr val="535353"/>
              </a:buClr>
              <a:buSzPct val="82000"/>
              <a:buChar char="-"/>
            </a:pPr>
            <a:r>
              <a:t>Create a new S0 or higher db which will serve as the Jobs Database</a:t>
            </a:r>
          </a:p>
          <a:p>
            <a:pPr marL="249030" indent="-249030">
              <a:buClr>
                <a:srgbClr val="535353"/>
              </a:buClr>
              <a:buSzPct val="82000"/>
              <a:buChar char="-"/>
            </a:pPr>
            <a:r>
              <a:t>Create an Elastic Job Agent in the portal or with PowerShell</a:t>
            </a:r>
          </a:p>
          <a:p>
            <a:pPr marL="249030" indent="-249030">
              <a:buClr>
                <a:srgbClr val="535353"/>
              </a:buClr>
              <a:buSzPct val="82000"/>
              <a:buChar char="-"/>
            </a:pPr>
            <a:r>
              <a:t>Define list of target databases for the job</a:t>
            </a:r>
          </a:p>
          <a:p>
            <a:pPr marL="249030" indent="-249030">
              <a:buClr>
                <a:srgbClr val="535353"/>
              </a:buClr>
              <a:buSzPct val="82000"/>
              <a:buChar char="-"/>
            </a:pPr>
            <a:r>
              <a:t>Specify the job credential(s) for each database; (Database Scoped Credentials)</a:t>
            </a:r>
          </a:p>
          <a:p>
            <a:pPr marL="249030" indent="-249030">
              <a:buClr>
                <a:srgbClr val="535353"/>
              </a:buClr>
              <a:buSzPct val="82000"/>
              <a:buChar char="-"/>
            </a:pPr>
            <a:r>
              <a:t>Create Job, add Job Steps, Run &amp; Monitor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9030" indent="-249030">
              <a:buClr>
                <a:srgbClr val="535353"/>
              </a:buClr>
              <a:buSzPct val="82000"/>
              <a:buChar char="-"/>
            </a:pPr>
            <a:r>
              <a:t>Must run DDL scripts to make elastic query work; Differs depending upon usage;</a:t>
            </a:r>
          </a:p>
          <a:p>
            <a:pPr marL="249030" indent="-249030">
              <a:buClr>
                <a:srgbClr val="535353"/>
              </a:buClr>
              <a:buSzPct val="82000"/>
              <a:buChar char="-"/>
            </a:pPr>
            <a:r>
              <a:t>For Sharding scenario:</a:t>
            </a:r>
          </a:p>
          <a:p>
            <a:pPr lvl="1" marL="769730" indent="-249030">
              <a:buClr>
                <a:srgbClr val="535353"/>
              </a:buClr>
              <a:buSzPct val="82000"/>
              <a:buChar char="-"/>
            </a:pPr>
            <a:r>
              <a:t>CREATE MASTER KEY</a:t>
            </a:r>
          </a:p>
          <a:p>
            <a:pPr lvl="1" marL="769730" indent="-249030">
              <a:buClr>
                <a:srgbClr val="535353"/>
              </a:buClr>
              <a:buSzPct val="82000"/>
              <a:buChar char="-"/>
            </a:pPr>
            <a:r>
              <a:t>CREATE DB SCOPED Credential</a:t>
            </a:r>
          </a:p>
          <a:p>
            <a:pPr lvl="1" marL="769730" indent="-249030">
              <a:buClr>
                <a:srgbClr val="535353"/>
              </a:buClr>
              <a:buSzPct val="82000"/>
              <a:buChar char="-"/>
            </a:pPr>
            <a:r>
              <a:t>Create shard map (if not present)</a:t>
            </a:r>
          </a:p>
          <a:p>
            <a:pPr lvl="1" marL="769730" indent="-249030">
              <a:buClr>
                <a:srgbClr val="535353"/>
              </a:buClr>
              <a:buSzPct val="82000"/>
              <a:buChar char="-"/>
            </a:pPr>
            <a:r>
              <a:t>Create External Datasource of type shard_map_manager</a:t>
            </a:r>
          </a:p>
          <a:p>
            <a:pPr lvl="1" marL="769730" indent="-249030">
              <a:buClr>
                <a:srgbClr val="535353"/>
              </a:buClr>
              <a:buSzPct val="82000"/>
              <a:buChar char="-"/>
            </a:pPr>
            <a:r>
              <a:t>Create external table </a:t>
            </a:r>
          </a:p>
          <a:p>
            <a:pPr/>
            <a:r>
              <a:t>Now you can access the horizontally partitioned table as though it were local. Azure SQL DB automatically opens multiple parallel connections to remote databases where data is physically stored.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2552700" y="0"/>
            <a:ext cx="17339734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6654800" y="49657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7500" y="4445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-939561" y="482600"/>
            <a:ext cx="7995295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azure/sql-database/sql-database-elastic-scale-glossary" TargetMode="External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docs.microsoft.com/en-us/azure/sql-database/sql-database-elastic-scale-shard-map-management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g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hyperlink" Target="https://docs.microsoft.com/en-us/azure/sql-database/sql-database-elastic-scale-overview-split-and-merge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s://docs.microsoft.com/en-us/azure/sql-database/sql-database-elastic-query-overview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g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uilding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cap="small"/>
              <a:t>Building</a:t>
            </a:r>
            <a:r>
              <a:t> </a:t>
            </a:r>
          </a:p>
          <a:p>
            <a:pPr>
              <a:defRPr>
                <a:solidFill>
                  <a:srgbClr val="D5D341"/>
                </a:solidFill>
              </a:defRPr>
            </a:pPr>
            <a:r>
              <a:rPr spc="3095">
                <a:solidFill>
                  <a:srgbClr val="78A642"/>
                </a:solidFill>
              </a:rPr>
              <a:t>Scalable</a:t>
            </a:r>
            <a:r>
              <a:t> </a:t>
            </a:r>
          </a:p>
          <a:p>
            <a:pPr>
              <a:defRPr cap="small"/>
            </a:pPr>
            <a:r>
              <a:t>Cloud Databases</a:t>
            </a:r>
          </a:p>
        </p:txBody>
      </p:sp>
      <p:sp>
        <p:nvSpPr>
          <p:cNvPr id="120" name="Presented by:…"/>
          <p:cNvSpPr txBox="1"/>
          <p:nvPr>
            <p:ph type="subTitle" sz="quarter" idx="1"/>
          </p:nvPr>
        </p:nvSpPr>
        <p:spPr>
          <a:xfrm>
            <a:off x="1628410" y="6629816"/>
            <a:ext cx="10619284" cy="1295401"/>
          </a:xfrm>
          <a:prstGeom prst="rect">
            <a:avLst/>
          </a:prstGeom>
        </p:spPr>
        <p:txBody>
          <a:bodyPr/>
          <a:lstStyle/>
          <a:p>
            <a:pPr algn="r">
              <a:defRPr sz="2300"/>
            </a:pPr>
            <a:r>
              <a:t>Presented by:</a:t>
            </a:r>
          </a:p>
          <a:p>
            <a:pPr algn="r">
              <a:defRPr sz="2300"/>
            </a:pPr>
            <a:r>
              <a:t> Tim Lentine</a:t>
            </a:r>
          </a:p>
          <a:p>
            <a:pPr algn="r">
              <a:defRPr sz="2300"/>
            </a:pPr>
            <a:r>
              <a:t>@tlentine</a:t>
            </a:r>
          </a:p>
        </p:txBody>
      </p:sp>
      <p:pic>
        <p:nvPicPr>
          <p:cNvPr id="121" name="Twitter_Logo_Blue.png" descr="Twitter_Logo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1576" y="7646469"/>
            <a:ext cx="705696" cy="705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ctocat.png" descr="Octoca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52085" y="7717938"/>
            <a:ext cx="677003" cy="562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ource: https://docs.microsoft.com/en-us/azure/sql-database/sql-database-elastic-scale-glossary"/>
          <p:cNvSpPr txBox="1"/>
          <p:nvPr>
            <p:ph type="body" sz="quarter" idx="1"/>
          </p:nvPr>
        </p:nvSpPr>
        <p:spPr>
          <a:xfrm>
            <a:off x="1270000" y="8396022"/>
            <a:ext cx="10464800" cy="733956"/>
          </a:xfrm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rPr sz="2000"/>
              <a:t>Source</a:t>
            </a:r>
            <a:r>
              <a:t>: </a:t>
            </a:r>
            <a:r>
              <a:rPr sz="2100" u="sng">
                <a:hlinkClick r:id="rId2" invalidUrl="" action="" tgtFrame="" tooltip="" history="1" highlightClick="0" endSnd="0"/>
              </a:rPr>
              <a:t>https://docs.microsoft.com/en-us/azure/sql-database/sql-database-elastic-scale-glossary</a:t>
            </a:r>
          </a:p>
        </p:txBody>
      </p:sp>
      <p:pic>
        <p:nvPicPr>
          <p:cNvPr id="161" name="ShardingOverview.png" descr="ShardingOver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602" y="499610"/>
            <a:ext cx="11613596" cy="7530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rding: Key Te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 spc="1080"/>
            </a:lvl1pPr>
          </a:lstStyle>
          <a:p>
            <a:pPr>
              <a:defRPr spc="0"/>
            </a:pPr>
            <a:r>
              <a:rPr spc="1080"/>
              <a:t>Sharding: Key Terms</a:t>
            </a:r>
          </a:p>
        </p:txBody>
      </p:sp>
      <p:pic>
        <p:nvPicPr>
          <p:cNvPr id="164" name="multi-single-simple.png" descr="multi-single-simpl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59498" y="2853967"/>
            <a:ext cx="6100174" cy="314769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enant: The end customer;…"/>
          <p:cNvSpPr txBox="1"/>
          <p:nvPr>
            <p:ph type="body" sz="quarter" idx="1"/>
          </p:nvPr>
        </p:nvSpPr>
        <p:spPr>
          <a:xfrm>
            <a:off x="355600" y="2853967"/>
            <a:ext cx="6204095" cy="3477339"/>
          </a:xfrm>
          <a:prstGeom prst="rect">
            <a:avLst/>
          </a:prstGeom>
        </p:spPr>
        <p:txBody>
          <a:bodyPr/>
          <a:lstStyle/>
          <a:p>
            <a:pPr marL="296798" indent="-296798" defTabSz="332993">
              <a:spcBef>
                <a:spcPts val="2600"/>
              </a:spcBef>
              <a:defRPr sz="2622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Tenant</a:t>
            </a:r>
            <a:r>
              <a:t>: The end customer;</a:t>
            </a:r>
          </a:p>
          <a:p>
            <a:pPr marL="296798" indent="-296798" defTabSz="332993">
              <a:spcBef>
                <a:spcPts val="2600"/>
              </a:spcBef>
              <a:defRPr sz="2622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Single Tenant</a:t>
            </a:r>
            <a:r>
              <a:t>: One customer \ tenant per database;</a:t>
            </a:r>
          </a:p>
          <a:p>
            <a:pPr marL="296798" indent="-296798" defTabSz="332993">
              <a:spcBef>
                <a:spcPts val="2600"/>
              </a:spcBef>
              <a:defRPr sz="2622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Multi-Tenant</a:t>
            </a:r>
            <a:r>
              <a:t>: Several customers (tenants) packed together in a single database;</a:t>
            </a:r>
          </a:p>
        </p:txBody>
      </p:sp>
      <p:sp>
        <p:nvSpPr>
          <p:cNvPr id="166" name="Data Dependent Routing: The functionality that enables an application to connect to a shard given a specific sharding key;…"/>
          <p:cNvSpPr txBox="1"/>
          <p:nvPr/>
        </p:nvSpPr>
        <p:spPr>
          <a:xfrm>
            <a:off x="355600" y="6698974"/>
            <a:ext cx="12293600" cy="269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27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Data Dependent Routing</a:t>
            </a:r>
            <a:r>
              <a:t>: The functionality that enables an application to connect to a shard given a specific sharding key;</a:t>
            </a:r>
          </a:p>
          <a:p>
            <a: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27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Multi-shard query</a:t>
            </a:r>
            <a:r>
              <a:t>: The ability to issue a query against multiple shards; result sets are returned using UNION ALL; aka “fan-out-query”;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rding Ke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 spc="1080"/>
            </a:lvl1pPr>
          </a:lstStyle>
          <a:p>
            <a:pPr>
              <a:defRPr spc="0"/>
            </a:pPr>
            <a:r>
              <a:rPr spc="1080"/>
              <a:t>Sharding Keys</a:t>
            </a:r>
          </a:p>
        </p:txBody>
      </p:sp>
      <p:sp>
        <p:nvSpPr>
          <p:cNvPr id="169" name="integer…"/>
          <p:cNvSpPr txBox="1"/>
          <p:nvPr>
            <p:ph type="body" sz="half" idx="1"/>
          </p:nvPr>
        </p:nvSpPr>
        <p:spPr>
          <a:xfrm>
            <a:off x="1272513" y="5943594"/>
            <a:ext cx="10849729" cy="2832337"/>
          </a:xfrm>
          <a:prstGeom prst="rect">
            <a:avLst/>
          </a:prstGeom>
        </p:spPr>
        <p:txBody>
          <a:bodyPr lIns="0" tIns="0" rIns="0" bIns="0" numCol="2" spcCol="542486"/>
          <a:lstStyle/>
          <a:p>
            <a:pPr lvl="1" marL="614425" indent="-307212" defTabSz="344677">
              <a:spcBef>
                <a:spcPts val="2700"/>
              </a:spcBef>
              <a:defRPr b="1" sz="2714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integer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lvl="1" marL="614425" indent="-307212" defTabSz="344677">
              <a:spcBef>
                <a:spcPts val="2700"/>
              </a:spcBef>
              <a:defRPr b="1" sz="2714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long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lvl="1" marL="614425" indent="-307212" defTabSz="344677">
              <a:spcBef>
                <a:spcPts val="2700"/>
              </a:spcBef>
              <a:defRPr b="1" sz="2714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guid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lvl="1" marL="614425" indent="-307212" defTabSz="344677">
              <a:spcBef>
                <a:spcPts val="2700"/>
              </a:spcBef>
              <a:defRPr b="1" sz="2714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byte[]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lvl="1" marL="614425" indent="-307212" defTabSz="344677">
              <a:spcBef>
                <a:spcPts val="2700"/>
              </a:spcBef>
              <a:defRPr b="1" sz="2714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datetime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lvl="1" marL="614425" indent="-307212" defTabSz="344677">
              <a:spcBef>
                <a:spcPts val="2700"/>
              </a:spcBef>
              <a:defRPr b="1" sz="2714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timespan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lvl="1" marL="614425" indent="-307212" defTabSz="344677">
              <a:spcBef>
                <a:spcPts val="2700"/>
              </a:spcBef>
              <a:defRPr b="1" sz="2714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datetimeoffset </a:t>
            </a:r>
          </a:p>
        </p:txBody>
      </p:sp>
      <p:sp>
        <p:nvSpPr>
          <p:cNvPr id="170" name="Sharding Key: The column value that determines how data is distributed across shards (think CustomerID);"/>
          <p:cNvSpPr txBox="1"/>
          <p:nvPr/>
        </p:nvSpPr>
        <p:spPr>
          <a:xfrm>
            <a:off x="213046" y="2895971"/>
            <a:ext cx="12578709" cy="13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0699" indent="-520699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b="1" sz="3800">
                <a:latin typeface="Gill Sans"/>
                <a:ea typeface="Gill Sans"/>
                <a:cs typeface="Gill Sans"/>
                <a:sym typeface="Gill Sans"/>
              </a:defRPr>
            </a:pPr>
            <a:r>
              <a:t>Sharding Key: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The column value that determines how data is distributed across shards (think CustomerID);</a:t>
            </a:r>
          </a:p>
        </p:txBody>
      </p:sp>
      <p:sp>
        <p:nvSpPr>
          <p:cNvPr id="171" name="Supported Types:"/>
          <p:cNvSpPr txBox="1"/>
          <p:nvPr/>
        </p:nvSpPr>
        <p:spPr>
          <a:xfrm>
            <a:off x="213046" y="4749703"/>
            <a:ext cx="1257870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spcBef>
                <a:spcPts val="4600"/>
              </a:spcBef>
              <a:defRPr b="1"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Supported Types: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rd Ma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 spc="1080"/>
            </a:lvl1pPr>
          </a:lstStyle>
          <a:p>
            <a:pPr>
              <a:defRPr spc="0"/>
            </a:pPr>
            <a:r>
              <a:rPr spc="1080"/>
              <a:t>Shard Maps</a:t>
            </a:r>
          </a:p>
        </p:txBody>
      </p:sp>
      <p:sp>
        <p:nvSpPr>
          <p:cNvPr id="174" name="Depends on your database architecture:…"/>
          <p:cNvSpPr txBox="1"/>
          <p:nvPr>
            <p:ph type="body" idx="1"/>
          </p:nvPr>
        </p:nvSpPr>
        <p:spPr>
          <a:xfrm>
            <a:off x="360836" y="5036505"/>
            <a:ext cx="12038868" cy="4313623"/>
          </a:xfrm>
          <a:prstGeom prst="rect">
            <a:avLst/>
          </a:prstGeom>
        </p:spPr>
        <p:txBody>
          <a:bodyPr lIns="0" tIns="0" rIns="0" bIns="0"/>
          <a:lstStyle/>
          <a:p>
            <a:pPr lvl="1" marL="708152" indent="-354076" defTabSz="397256">
              <a:spcBef>
                <a:spcPts val="3100"/>
              </a:spcBef>
              <a:defRPr b="1" sz="3128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Depends on your database architecture: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lvl="1" marL="708152" indent="-354076" defTabSz="397256">
              <a:spcBef>
                <a:spcPts val="3100"/>
              </a:spcBef>
              <a:defRPr b="1" sz="3128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Single Tenant / DB: Use </a:t>
            </a:r>
            <a:r>
              <a:t>List-Mapping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shard map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lvl="1" marL="708152" indent="-354076" defTabSz="397256">
              <a:spcBef>
                <a:spcPts val="3100"/>
              </a:spcBef>
              <a:defRPr b="1" sz="3128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Multiple Tenants / DB you have a choice: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lvl="2" marL="1062227" indent="-354076" defTabSz="397256">
              <a:spcBef>
                <a:spcPts val="3100"/>
              </a:spcBef>
              <a:defRPr b="1" sz="3128">
                <a:latin typeface="Gill Sans"/>
                <a:ea typeface="Gill Sans"/>
                <a:cs typeface="Gill Sans"/>
                <a:sym typeface="Gill Sans"/>
              </a:defRPr>
            </a:pPr>
            <a:r>
              <a:t>List-Mapping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: e.g. (1,5), (2,3,4), (6,10), (7,8), (9)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lvl="2" marL="1062227" indent="-354076" defTabSz="397256">
              <a:spcBef>
                <a:spcPts val="3100"/>
              </a:spcBef>
              <a:defRPr b="1" sz="3128">
                <a:latin typeface="Gill Sans"/>
                <a:ea typeface="Gill Sans"/>
                <a:cs typeface="Gill Sans"/>
                <a:sym typeface="Gill Sans"/>
              </a:defRPr>
            </a:pPr>
            <a:r>
              <a:t>Range Mapping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e.g. (1-100), (100-200), (200-N)</a:t>
            </a:r>
          </a:p>
        </p:txBody>
      </p:sp>
      <p:sp>
        <p:nvSpPr>
          <p:cNvPr id="175" name="Sharding Map: The set of mappings between sharding keys and their respective shards;"/>
          <p:cNvSpPr txBox="1"/>
          <p:nvPr/>
        </p:nvSpPr>
        <p:spPr>
          <a:xfrm>
            <a:off x="213046" y="2279249"/>
            <a:ext cx="12578709" cy="132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0699" indent="-520699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b="1" sz="3800">
                <a:latin typeface="Gill Sans"/>
                <a:ea typeface="Gill Sans"/>
                <a:cs typeface="Gill Sans"/>
                <a:sym typeface="Gill Sans"/>
              </a:defRPr>
            </a:pPr>
            <a:r>
              <a:t>Sharding Map: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The set of mappings between sharding keys and their respective shards;</a:t>
            </a:r>
          </a:p>
        </p:txBody>
      </p:sp>
      <p:sp>
        <p:nvSpPr>
          <p:cNvPr id="176" name="Types of Shard Maps"/>
          <p:cNvSpPr txBox="1"/>
          <p:nvPr/>
        </p:nvSpPr>
        <p:spPr>
          <a:xfrm>
            <a:off x="213046" y="3987797"/>
            <a:ext cx="1257870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spcBef>
                <a:spcPts val="4600"/>
              </a:spcBef>
              <a:defRPr b="1"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Types of Shard 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6812" y="757496"/>
            <a:ext cx="5277760" cy="344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635" y="757496"/>
            <a:ext cx="6031726" cy="344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8945" y="4810602"/>
            <a:ext cx="6286909" cy="377214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ource: https://docs.microsoft.com/en-us/azure/sql-database/sql-database-elastic-scale-shard-map-management"/>
          <p:cNvSpPr txBox="1"/>
          <p:nvPr/>
        </p:nvSpPr>
        <p:spPr>
          <a:xfrm>
            <a:off x="791838" y="8763471"/>
            <a:ext cx="1104572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  <a:p>
            <a:pPr>
              <a:defRPr sz="2000"/>
            </a:pPr>
            <a:r>
              <a:t>Source: </a:t>
            </a:r>
            <a:r>
              <a:rPr u="sng">
                <a:hlinkClick r:id="rId5" invalidUrl="" action="" tgtFrame="" tooltip="" history="1" highlightClick="0" endSnd="0"/>
              </a:rPr>
              <a:t>https://docs.microsoft.com/en-us/azure/sql-database/sql-database-elastic-scale-shard-map-management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“Greenfield” or “Brownfield” development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14527" indent="-414527" defTabSz="560831">
              <a:spcBef>
                <a:spcPts val="3600"/>
              </a:spcBef>
              <a:defRPr sz="3648"/>
            </a:pPr>
            <a:r>
              <a:t>“Greenfield” or “Brownfield” development?</a:t>
            </a:r>
          </a:p>
          <a:p>
            <a:pPr marL="414527" indent="-414527" defTabSz="560831">
              <a:spcBef>
                <a:spcPts val="3600"/>
              </a:spcBef>
              <a:defRPr sz="3648"/>
            </a:pPr>
            <a:r>
              <a:t>Consistent usage of database, or sporadic/spiky traffic?</a:t>
            </a:r>
          </a:p>
          <a:p>
            <a:pPr marL="414527" indent="-414527" defTabSz="560831">
              <a:spcBef>
                <a:spcPts val="3600"/>
              </a:spcBef>
              <a:defRPr sz="3648"/>
            </a:pPr>
            <a:r>
              <a:t>Single tenant per db or multiple tenants per db?</a:t>
            </a:r>
          </a:p>
          <a:p>
            <a:pPr marL="414527" indent="-414527" defTabSz="560831">
              <a:spcBef>
                <a:spcPts val="3600"/>
              </a:spcBef>
              <a:defRPr sz="3648"/>
            </a:pPr>
            <a:r>
              <a:t>Any regulatory or similar data related concerns?</a:t>
            </a:r>
          </a:p>
        </p:txBody>
      </p:sp>
      <p:sp>
        <p:nvSpPr>
          <p:cNvPr id="184" name="Where Do I Start?"/>
          <p:cNvSpPr txBox="1"/>
          <p:nvPr>
            <p:ph type="title"/>
          </p:nvPr>
        </p:nvSpPr>
        <p:spPr>
          <a:xfrm>
            <a:off x="1345406" y="482600"/>
            <a:ext cx="9381233" cy="1769021"/>
          </a:xfrm>
          <a:prstGeom prst="rect">
            <a:avLst/>
          </a:prstGeom>
        </p:spPr>
        <p:txBody>
          <a:bodyPr anchor="b"/>
          <a:lstStyle/>
          <a:p>
            <a:pPr defTabSz="461518">
              <a:defRPr cap="small" sz="5688"/>
            </a:pPr>
          </a:p>
          <a:p>
            <a:pPr defTabSz="461518">
              <a:defRPr cap="small" sz="5688"/>
            </a:pPr>
            <a:r>
              <a:t>Where Do I Start?</a:t>
            </a:r>
          </a:p>
        </p:txBody>
      </p:sp>
      <p:pic>
        <p:nvPicPr>
          <p:cNvPr id="185" name="Confused.gif" descr="Confus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7345" y="3556000"/>
            <a:ext cx="5572268" cy="3111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Opinion-Driven Development"/>
          <p:cNvSpPr txBox="1"/>
          <p:nvPr>
            <p:ph type="title"/>
          </p:nvPr>
        </p:nvSpPr>
        <p:spPr>
          <a:xfrm>
            <a:off x="2165990" y="718028"/>
            <a:ext cx="8672820" cy="1163913"/>
          </a:xfrm>
          <a:prstGeom prst="rect">
            <a:avLst/>
          </a:prstGeom>
        </p:spPr>
        <p:txBody>
          <a:bodyPr/>
          <a:lstStyle>
            <a:lvl1pPr defTabSz="438150">
              <a:defRPr cap="small" sz="5400"/>
            </a:lvl1pPr>
          </a:lstStyle>
          <a:p>
            <a:pPr/>
            <a:r>
              <a:t>Opinion-Driven Development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048745">
            <a:off x="10376349" y="2147061"/>
            <a:ext cx="1747358" cy="245164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Be careful of the Sharding Key type you use;…"/>
          <p:cNvSpPr txBox="1"/>
          <p:nvPr>
            <p:ph type="body" idx="1"/>
          </p:nvPr>
        </p:nvSpPr>
        <p:spPr>
          <a:xfrm>
            <a:off x="355600" y="2475753"/>
            <a:ext cx="9675922" cy="6785276"/>
          </a:xfrm>
          <a:prstGeom prst="rect">
            <a:avLst/>
          </a:prstGeom>
        </p:spPr>
        <p:txBody>
          <a:bodyPr/>
          <a:lstStyle/>
          <a:p>
            <a:pPr marL="326909" indent="-326909" algn="l" defTabSz="443991">
              <a:buSzPct val="82000"/>
              <a:buChar char="•"/>
              <a:defRPr sz="2888"/>
            </a:pPr>
            <a:r>
              <a:t>Be careful of the Sharding Key type you use;</a:t>
            </a:r>
          </a:p>
          <a:p>
            <a:pPr lvl="1" marL="722641" indent="-326909" algn="l" defTabSz="443991">
              <a:buSzPct val="82000"/>
              <a:buChar char="•"/>
              <a:defRPr sz="2888"/>
            </a:pPr>
            <a:r>
              <a:t>Particularly when designing multi-tenant databases;</a:t>
            </a:r>
          </a:p>
          <a:p>
            <a:pPr lvl="2" marL="1118373" indent="-326909" algn="l" defTabSz="443991">
              <a:buSzPct val="82000"/>
              <a:buChar char="•"/>
              <a:defRPr sz="2888"/>
            </a:pPr>
            <a:r>
              <a:t>Example: Guids lead to index fragmentation, can bloat database (16 bytes vs 4 for int);</a:t>
            </a:r>
          </a:p>
          <a:p>
            <a:pPr marL="326909" indent="-326909" algn="l" defTabSz="443991">
              <a:buSzPct val="82000"/>
              <a:buChar char="•"/>
              <a:defRPr sz="2888"/>
            </a:pPr>
            <a:r>
              <a:t>Put reference \ lookup tables into a separate schema (not dbo);</a:t>
            </a:r>
          </a:p>
          <a:p>
            <a:pPr lvl="1" marL="722641" indent="-326909" algn="l" defTabSz="443991">
              <a:buSzPct val="82000"/>
              <a:buChar char="•"/>
              <a:defRPr sz="2432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ref.ZipCode or lkp.State</a:t>
            </a:r>
          </a:p>
          <a:p>
            <a:pPr marL="275291" indent="-275291" algn="l" defTabSz="443991">
              <a:buSzPct val="82000"/>
              <a:buChar char="•"/>
              <a:defRPr sz="2888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marL="275291" indent="-275291" algn="l" defTabSz="443991">
              <a:buSzPct val="82000"/>
              <a:buChar char="•"/>
              <a:defRPr sz="2888"/>
            </a:pPr>
            <a:r>
              <a:t>Be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consistent</a:t>
            </a:r>
            <a:r>
              <a:t> with naming of database objects, including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tables</a:t>
            </a:r>
            <a:r>
              <a:t>,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field names</a:t>
            </a:r>
            <a:r>
              <a:t>, and particularly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primary key</a:t>
            </a:r>
            <a:r>
              <a:t> fields;</a:t>
            </a:r>
          </a:p>
          <a:p>
            <a:pPr lvl="1" marL="671023" indent="-275291" algn="l" defTabSz="443991">
              <a:buSzPct val="82000"/>
              <a:buChar char="•"/>
              <a:defRPr sz="2888"/>
            </a:pPr>
            <a:r>
              <a:t>Key fields should be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easily recognizable</a:t>
            </a:r>
            <a:r>
              <a:t> not only to parent table but also the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data type</a:t>
            </a:r>
            <a:r>
              <a:t>;</a:t>
            </a:r>
          </a:p>
          <a:p>
            <a:pPr lvl="1" algn="l" defTabSz="443991">
              <a:buClrTx/>
              <a:defRPr sz="2888"/>
            </a:pPr>
          </a:p>
          <a:p>
            <a:pPr lvl="2" defTabSz="443991">
              <a:buClrTx/>
              <a:defRPr sz="2888"/>
            </a:pP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Id</a:t>
            </a:r>
            <a:r>
              <a:t> == bad</a:t>
            </a:r>
          </a:p>
          <a:p>
            <a:pPr lvl="2" defTabSz="443991">
              <a:buClrTx/>
              <a:defRPr sz="2888"/>
            </a:pP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CustomerId</a:t>
            </a:r>
            <a:r>
              <a:t> == better</a:t>
            </a:r>
          </a:p>
          <a:p>
            <a:pPr lvl="2" defTabSz="443991">
              <a:buClrTx/>
              <a:defRPr sz="2888"/>
            </a:pP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ixCustomer</a:t>
            </a:r>
            <a:r>
              <a:t> == best </a:t>
            </a:r>
          </a:p>
          <a:p>
            <a:pPr lvl="8" marL="0" indent="0" algn="r" defTabSz="443991">
              <a:spcBef>
                <a:spcPts val="0"/>
              </a:spcBef>
              <a:buSzTx/>
              <a:buNone/>
              <a:defRPr sz="2888"/>
            </a:pPr>
            <a:r>
              <a:t>(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t> = integer) (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t> = primary key) (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Customer</a:t>
            </a:r>
            <a:r>
              <a:t> = parent table)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Elastic Databas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/>
            </a:pPr>
            <a:r>
              <a:t>Elastic Database </a:t>
            </a:r>
          </a:p>
          <a:p>
            <a:pPr>
              <a:defRPr cap="small"/>
            </a:pPr>
            <a:r>
              <a:t>Client Library</a:t>
            </a:r>
          </a:p>
        </p:txBody>
      </p:sp>
      <p:sp>
        <p:nvSpPr>
          <p:cNvPr id="194" name="Client-side tools available for .NET or Jav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7212" indent="-307212" defTabSz="344677">
              <a:spcBef>
                <a:spcPts val="2700"/>
              </a:spcBef>
              <a:defRPr sz="2714"/>
            </a:pPr>
            <a:r>
              <a:t>Client-side tools available for .NET or Java</a:t>
            </a:r>
          </a:p>
          <a:p>
            <a:pPr lvl="1" marL="614425" indent="-307212" defTabSz="344677">
              <a:spcBef>
                <a:spcPts val="2700"/>
              </a:spcBef>
              <a:defRPr sz="2714"/>
            </a:pPr>
            <a:r>
              <a:t>Nuget: Microsoft.Azure.SqlDatabase.ElasticScale.Client</a:t>
            </a:r>
          </a:p>
          <a:p>
            <a:pPr marL="307212" indent="-307212" defTabSz="344677">
              <a:spcBef>
                <a:spcPts val="2700"/>
              </a:spcBef>
              <a:defRPr sz="2714"/>
            </a:pPr>
            <a:r>
              <a:t>Library enables:</a:t>
            </a:r>
          </a:p>
          <a:p>
            <a:pPr lvl="1" marL="614425" indent="-307212" defTabSz="344677">
              <a:spcBef>
                <a:spcPts val="2700"/>
              </a:spcBef>
              <a:defRPr sz="2714"/>
            </a:pPr>
            <a:r>
              <a:t>Ability to manage shards and shard maps;</a:t>
            </a:r>
          </a:p>
          <a:p>
            <a:pPr lvl="1" marL="614425" indent="-307212" defTabSz="344677">
              <a:spcBef>
                <a:spcPts val="2700"/>
              </a:spcBef>
              <a:defRPr sz="2714"/>
            </a:pPr>
            <a:r>
              <a:t>Data-Dependent Routing;</a:t>
            </a:r>
          </a:p>
          <a:p>
            <a:pPr lvl="1" marL="614425" indent="-307212" defTabSz="344677">
              <a:spcBef>
                <a:spcPts val="2700"/>
              </a:spcBef>
              <a:defRPr sz="2714"/>
            </a:pPr>
            <a:r>
              <a:t>Querying over multiple shards (multi-shard query);</a:t>
            </a:r>
          </a:p>
          <a:p>
            <a:pPr lvl="1" marL="614425" indent="-307212" defTabSz="344677">
              <a:spcBef>
                <a:spcPts val="2700"/>
              </a:spcBef>
              <a:defRPr sz="2714"/>
            </a:pPr>
            <a:r>
              <a:t>Adding empty shards;</a:t>
            </a:r>
          </a:p>
          <a:p>
            <a:pPr marL="307212" indent="-307212" defTabSz="344677">
              <a:spcBef>
                <a:spcPts val="2700"/>
              </a:spcBef>
              <a:defRPr sz="2714"/>
            </a:pPr>
            <a:r>
              <a:t>Cost $: Free!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9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ElasticDBTools.png" descr="ElasticDBToo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648" y="483983"/>
            <a:ext cx="7958468" cy="878563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ample App to Get Started"/>
          <p:cNvSpPr txBox="1"/>
          <p:nvPr/>
        </p:nvSpPr>
        <p:spPr>
          <a:xfrm>
            <a:off x="8945978" y="3321801"/>
            <a:ext cx="34142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Sample App to Get Started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lient Librar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/>
            </a:pPr>
            <a:r>
              <a:t>Client Library </a:t>
            </a:r>
          </a:p>
          <a:p>
            <a:pPr>
              <a:defRPr cap="small"/>
            </a:pPr>
            <a:r>
              <a:t>Configuration</a:t>
            </a:r>
          </a:p>
        </p:txBody>
      </p:sp>
      <p:sp>
        <p:nvSpPr>
          <p:cNvPr id="200" name="Create a new Shard Map Manager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442" indent="-107442" defTabSz="274574">
              <a:spcBef>
                <a:spcPts val="2100"/>
              </a:spcBef>
              <a:buSzPct val="100000"/>
              <a:buAutoNum type="arabicPeriod" startAt="1"/>
              <a:defRPr sz="2162"/>
            </a:pPr>
            <a:r>
              <a:t>Create a new Shard Map Manager;</a:t>
            </a:r>
          </a:p>
          <a:p>
            <a:pPr lvl="1" marL="489458" indent="-244729" defTabSz="274574">
              <a:spcBef>
                <a:spcPts val="2100"/>
              </a:spcBef>
              <a:defRPr sz="2162"/>
            </a:pPr>
            <a:r>
              <a:t>This is a special database that keeps track of the shards in the shard set; </a:t>
            </a:r>
          </a:p>
          <a:p>
            <a:pPr lvl="1" marL="489458" indent="-244729" defTabSz="274574">
              <a:spcBef>
                <a:spcPts val="2100"/>
              </a:spcBef>
              <a:defRPr sz="2162"/>
            </a:pPr>
            <a:r>
              <a:t>One time operation to create the Shard Manager;</a:t>
            </a:r>
          </a:p>
          <a:p>
            <a:pPr marL="107442" indent="-107442" defTabSz="274574">
              <a:spcBef>
                <a:spcPts val="2100"/>
              </a:spcBef>
              <a:buSzPct val="100000"/>
              <a:buAutoNum type="arabicPeriod" startAt="1"/>
              <a:defRPr sz="2162"/>
            </a:pPr>
            <a:r>
              <a:t>Add Shard(s) to Shard Map Manager;</a:t>
            </a:r>
          </a:p>
          <a:p>
            <a:pPr lvl="1" marL="489458" indent="-244729" defTabSz="274574">
              <a:spcBef>
                <a:spcPts val="2100"/>
              </a:spcBef>
              <a:buClr>
                <a:srgbClr val="535353"/>
              </a:buClr>
              <a:defRPr sz="2162"/>
            </a:pPr>
            <a:r>
              <a:t>Done as new shards are needed;</a:t>
            </a:r>
          </a:p>
          <a:p>
            <a:pPr lvl="1" marL="489458" indent="-244729" defTabSz="274574">
              <a:spcBef>
                <a:spcPts val="2100"/>
              </a:spcBef>
              <a:buClr>
                <a:srgbClr val="535353"/>
              </a:buClr>
              <a:defRPr sz="2162"/>
            </a:pPr>
            <a:r>
              <a:t>Define Range or List (PointMapping) to enable Data Dependent Routing (DDR);</a:t>
            </a:r>
          </a:p>
          <a:p>
            <a:pPr lvl="1" marL="489458" indent="-244729" defTabSz="274574">
              <a:spcBef>
                <a:spcPts val="2100"/>
              </a:spcBef>
              <a:buClr>
                <a:srgbClr val="535353"/>
              </a:buClr>
              <a:defRPr sz="2162"/>
            </a:pPr>
            <a:r>
              <a:t>Does not necessarily create the database &amp; schema, though you can have EF trigger migrations;</a:t>
            </a:r>
          </a:p>
          <a:p>
            <a:pPr marL="107442" indent="-107442" defTabSz="274574">
              <a:spcBef>
                <a:spcPts val="2100"/>
              </a:spcBef>
              <a:buClr>
                <a:srgbClr val="535353"/>
              </a:buClr>
              <a:buSzPct val="100000"/>
              <a:buAutoNum type="arabicPeriod" startAt="1"/>
              <a:defRPr sz="2162"/>
            </a:pPr>
            <a:r>
              <a:t>(Optional) Apply SchemaInfoCollection details;</a:t>
            </a:r>
          </a:p>
          <a:p>
            <a:pPr lvl="1" marL="489458" indent="-244729" defTabSz="274574">
              <a:spcBef>
                <a:spcPts val="2100"/>
              </a:spcBef>
              <a:buClr>
                <a:srgbClr val="535353"/>
              </a:buClr>
              <a:defRPr sz="2162"/>
            </a:pPr>
            <a:r>
              <a:t>Identifies tables in schema that are either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ShardedTableInfo</a:t>
            </a:r>
            <a:r>
              <a:t> or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ReferenceTableInfo;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2" marL="734187" indent="-244729" defTabSz="274574">
              <a:spcBef>
                <a:spcPts val="2100"/>
              </a:spcBef>
              <a:buClr>
                <a:srgbClr val="535353"/>
              </a:buClr>
              <a:defRPr sz="2162"/>
            </a:pPr>
            <a:r>
              <a:t>Necessary if you want to use Split-Merge functionality;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y This Sess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Why This Session?</a:t>
            </a:r>
          </a:p>
        </p:txBody>
      </p:sp>
      <p:sp>
        <p:nvSpPr>
          <p:cNvPr id="125" name="Building next-generation, cloud-based application to replace traditional client-server app;…"/>
          <p:cNvSpPr txBox="1"/>
          <p:nvPr>
            <p:ph type="body" sz="half" idx="1"/>
          </p:nvPr>
        </p:nvSpPr>
        <p:spPr>
          <a:xfrm>
            <a:off x="355600" y="2730500"/>
            <a:ext cx="7028826" cy="6299200"/>
          </a:xfrm>
          <a:prstGeom prst="rect">
            <a:avLst/>
          </a:prstGeom>
        </p:spPr>
        <p:txBody>
          <a:bodyPr/>
          <a:lstStyle/>
          <a:p>
            <a:pPr marL="432180" indent="-432180" defTabSz="484886">
              <a:spcBef>
                <a:spcPts val="3800"/>
              </a:spcBef>
              <a:defRPr sz="3818"/>
            </a:pPr>
            <a:r>
              <a:t>Building next-generation, cloud-based application to replace traditional client-server app;</a:t>
            </a:r>
          </a:p>
          <a:p>
            <a:pPr marL="432180" indent="-432180" defTabSz="484886">
              <a:spcBef>
                <a:spcPts val="3800"/>
              </a:spcBef>
              <a:defRPr sz="3818"/>
            </a:pPr>
            <a:r>
              <a:t>Surveyed our client base and usage information to make design decisions for new product;</a:t>
            </a:r>
          </a:p>
          <a:p>
            <a:pPr marL="432180" indent="-432180" defTabSz="484886">
              <a:spcBef>
                <a:spcPts val="3800"/>
              </a:spcBef>
              <a:defRPr sz="3818"/>
            </a:pPr>
            <a:r>
              <a:t>This talk is based in part on how we did this and lessons learned;</a:t>
            </a:r>
          </a:p>
        </p:txBody>
      </p:sp>
      <p:pic>
        <p:nvPicPr>
          <p:cNvPr id="126" name="Why.gif" descr="W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2173" y="3605712"/>
            <a:ext cx="5276273" cy="3957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rotip.png" descr="proti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180" y="440051"/>
            <a:ext cx="2651765" cy="294640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Keep Shard Management out of your main application;…"/>
          <p:cNvSpPr txBox="1"/>
          <p:nvPr>
            <p:ph type="body" idx="1"/>
          </p:nvPr>
        </p:nvSpPr>
        <p:spPr>
          <a:xfrm>
            <a:off x="355600" y="3252221"/>
            <a:ext cx="12293600" cy="5777479"/>
          </a:xfrm>
          <a:prstGeom prst="rect">
            <a:avLst/>
          </a:prstGeom>
        </p:spPr>
        <p:txBody>
          <a:bodyPr anchor="ctr"/>
          <a:lstStyle/>
          <a:p>
            <a:pPr marL="210311" indent="-210311" algn="l" defTabSz="537463">
              <a:lnSpc>
                <a:spcPct val="120000"/>
              </a:lnSpc>
              <a:spcBef>
                <a:spcPts val="4200"/>
              </a:spcBef>
              <a:buClrTx/>
              <a:buSzPct val="100000"/>
              <a:buChar char="•"/>
              <a:defRPr sz="4232"/>
            </a:pPr>
            <a:r>
              <a:t>Keep Shard Management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out</a:t>
            </a:r>
            <a:r>
              <a:t> of your main application;</a:t>
            </a:r>
          </a:p>
          <a:p>
            <a:pPr lvl="1" marL="689356" indent="-210311" algn="l" defTabSz="537463">
              <a:lnSpc>
                <a:spcPct val="120000"/>
              </a:lnSpc>
              <a:spcBef>
                <a:spcPts val="4200"/>
              </a:spcBef>
              <a:buClrTx/>
              <a:buSzPct val="100000"/>
              <a:buChar char="•"/>
              <a:defRPr sz="4232"/>
            </a:pPr>
            <a:r>
              <a:t>Favor a dedicated “Management” app instead;</a:t>
            </a:r>
          </a:p>
          <a:p>
            <a:pPr lvl="2" marL="1168400" indent="-210311" algn="l" defTabSz="537463">
              <a:lnSpc>
                <a:spcPct val="120000"/>
              </a:lnSpc>
              <a:spcBef>
                <a:spcPts val="4200"/>
              </a:spcBef>
              <a:buClrTx/>
              <a:buSzPct val="100000"/>
              <a:buChar char="•"/>
              <a:defRPr sz="4232"/>
            </a:pPr>
            <a:r>
              <a:t>Demo apps from Microsoft don’t do this, but I think they should have a reference app that does : )</a:t>
            </a:r>
          </a:p>
          <a:p>
            <a:pPr marL="210311" indent="-210311" algn="l" defTabSz="537463">
              <a:lnSpc>
                <a:spcPct val="120000"/>
              </a:lnSpc>
              <a:spcBef>
                <a:spcPts val="4200"/>
              </a:spcBef>
              <a:buClrTx/>
              <a:buSzPct val="100000"/>
              <a:buChar char="•"/>
              <a:defRPr sz="4232"/>
            </a:pPr>
            <a:r>
              <a:t>Be wary of “Code-First” EF Migrations;</a:t>
            </a:r>
          </a:p>
        </p:txBody>
      </p:sp>
      <p:sp>
        <p:nvSpPr>
          <p:cNvPr id="204" name="Shard Map Management tips"/>
          <p:cNvSpPr txBox="1"/>
          <p:nvPr>
            <p:ph type="title"/>
          </p:nvPr>
        </p:nvSpPr>
        <p:spPr>
          <a:xfrm>
            <a:off x="3666342" y="492377"/>
            <a:ext cx="9072250" cy="2438401"/>
          </a:xfrm>
          <a:prstGeom prst="rect">
            <a:avLst/>
          </a:prstGeom>
        </p:spPr>
        <p:txBody>
          <a:bodyPr anchor="ctr"/>
          <a:lstStyle>
            <a:lvl1pPr>
              <a:defRPr cap="small"/>
            </a:lvl1pPr>
          </a:lstStyle>
          <a:p>
            <a:pPr/>
            <a:r>
              <a:t>Shard Map Management tips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ow Me The Data"/>
          <p:cNvSpPr txBox="1"/>
          <p:nvPr>
            <p:ph type="title"/>
          </p:nvPr>
        </p:nvSpPr>
        <p:spPr>
          <a:xfrm>
            <a:off x="355600" y="254000"/>
            <a:ext cx="12293600" cy="2029349"/>
          </a:xfrm>
          <a:prstGeom prst="rect">
            <a:avLst/>
          </a:prstGeom>
        </p:spPr>
        <p:txBody>
          <a:bodyPr/>
          <a:lstStyle/>
          <a:p>
            <a:pPr>
              <a:defRPr cap="small"/>
            </a:pPr>
            <a:r>
              <a:t>Show Me The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Data</a:t>
            </a:r>
          </a:p>
        </p:txBody>
      </p:sp>
      <p:sp>
        <p:nvSpPr>
          <p:cNvPr id="207" name="Once you have a Shard Map Manager database &amp; Shard(s), your application still needs to connect to the correct shard to retrieve data for any given request;…"/>
          <p:cNvSpPr txBox="1"/>
          <p:nvPr>
            <p:ph type="body" idx="1"/>
          </p:nvPr>
        </p:nvSpPr>
        <p:spPr>
          <a:xfrm>
            <a:off x="355600" y="2368201"/>
            <a:ext cx="12293600" cy="6661499"/>
          </a:xfrm>
          <a:prstGeom prst="rect">
            <a:avLst/>
          </a:prstGeom>
        </p:spPr>
        <p:txBody>
          <a:bodyPr/>
          <a:lstStyle/>
          <a:p>
            <a:pPr marL="463422" indent="-463422" defTabSz="519937">
              <a:spcBef>
                <a:spcPts val="4000"/>
              </a:spcBef>
              <a:defRPr sz="4093"/>
            </a:pPr>
            <a:r>
              <a:t>Once you have a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Shard Map Manager database</a:t>
            </a:r>
            <a:r>
              <a:t> &amp;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Shard(s)</a:t>
            </a:r>
            <a:r>
              <a:t>, your application still needs to connect to the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correct</a:t>
            </a:r>
            <a:r>
              <a:t> shard to retrieve data for any given request;</a:t>
            </a:r>
          </a:p>
          <a:p>
            <a:pPr lvl="1" marL="926845" indent="-463422" defTabSz="519937">
              <a:spcBef>
                <a:spcPts val="4000"/>
              </a:spcBef>
              <a:defRPr sz="4093"/>
            </a:pPr>
            <a:r>
              <a:t>This is done via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Data Dependent Routing</a:t>
            </a:r>
            <a:r>
              <a:t> (DDR);</a:t>
            </a:r>
          </a:p>
          <a:p>
            <a:pPr marL="463422" indent="-463422" defTabSz="519937">
              <a:spcBef>
                <a:spcPts val="4000"/>
              </a:spcBef>
              <a:defRPr sz="4093"/>
            </a:pPr>
            <a:r>
              <a:t>At the same time, there may be situations where your app needs to query across all Shards for certain data.</a:t>
            </a:r>
          </a:p>
          <a:p>
            <a:pPr lvl="1" marL="926845" indent="-463422" defTabSz="519937">
              <a:spcBef>
                <a:spcPts val="4000"/>
              </a:spcBef>
              <a:defRPr sz="4093"/>
            </a:pPr>
            <a:r>
              <a:t>This is accomplished via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Multi-Shard Queries</a:t>
            </a:r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rdMapManager"/>
          <p:cNvSpPr txBox="1"/>
          <p:nvPr>
            <p:ph type="title"/>
          </p:nvPr>
        </p:nvSpPr>
        <p:spPr>
          <a:xfrm>
            <a:off x="365532" y="380327"/>
            <a:ext cx="8343151" cy="1838151"/>
          </a:xfrm>
          <a:prstGeom prst="rect">
            <a:avLst/>
          </a:prstGeom>
        </p:spPr>
        <p:txBody>
          <a:bodyPr/>
          <a:lstStyle>
            <a:lvl1pPr>
              <a:defRPr cap="none" sz="70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ShardMapManager</a:t>
            </a:r>
          </a:p>
        </p:txBody>
      </p:sp>
      <p:pic>
        <p:nvPicPr>
          <p:cNvPr id="210" name="Caution.png" descr="Cau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7190" y="3344934"/>
            <a:ext cx="2778563" cy="244867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Applications connect to the Shard Map Manager database via a ShardMapManager instance;…"/>
          <p:cNvSpPr txBox="1"/>
          <p:nvPr>
            <p:ph type="body" idx="1"/>
          </p:nvPr>
        </p:nvSpPr>
        <p:spPr>
          <a:xfrm>
            <a:off x="355600" y="2730500"/>
            <a:ext cx="8851448" cy="6299200"/>
          </a:xfrm>
          <a:prstGeom prst="rect">
            <a:avLst/>
          </a:prstGeom>
        </p:spPr>
        <p:txBody>
          <a:bodyPr anchor="ctr"/>
          <a:lstStyle/>
          <a:p>
            <a:pPr marL="328040" indent="-328040" algn="l" defTabSz="368045">
              <a:lnSpc>
                <a:spcPct val="120000"/>
              </a:lnSpc>
              <a:spcBef>
                <a:spcPts val="2800"/>
              </a:spcBef>
              <a:buClrTx/>
              <a:buSzPct val="82000"/>
              <a:buChar char="•"/>
              <a:defRPr sz="2898"/>
            </a:pPr>
            <a:r>
              <a:t>Applications connect to the Shard Map Manager database via a </a:t>
            </a:r>
            <a:r>
              <a:rPr sz="2142">
                <a:latin typeface="Lucida Console"/>
                <a:ea typeface="Lucida Console"/>
                <a:cs typeface="Lucida Console"/>
                <a:sym typeface="Lucida Console"/>
              </a:rPr>
              <a:t>ShardMapManager</a:t>
            </a:r>
            <a:r>
              <a:t> instance;</a:t>
            </a:r>
          </a:p>
          <a:p>
            <a:pPr marL="328040" indent="-328040" algn="l" defTabSz="368045">
              <a:lnSpc>
                <a:spcPct val="120000"/>
              </a:lnSpc>
              <a:spcBef>
                <a:spcPts val="2800"/>
              </a:spcBef>
              <a:buClrTx/>
              <a:buSzPct val="82000"/>
              <a:buChar char="•"/>
              <a:defRPr sz="2898"/>
            </a:pPr>
            <a:r>
              <a:t>The </a:t>
            </a:r>
            <a:r>
              <a:rPr sz="2142">
                <a:latin typeface="Lucida Console"/>
                <a:ea typeface="Lucida Console"/>
                <a:cs typeface="Lucida Console"/>
                <a:sym typeface="Lucida Console"/>
              </a:rPr>
              <a:t>ShardMapManager</a:t>
            </a:r>
            <a:r>
              <a:t> opens connections to the correct databases when needed, based on the data in the shard map and the value of the </a:t>
            </a:r>
            <a:r>
              <a:rPr sz="2142">
                <a:latin typeface="Lucida Console"/>
                <a:ea typeface="Lucida Console"/>
                <a:cs typeface="Lucida Console"/>
                <a:sym typeface="Lucida Console"/>
              </a:rPr>
              <a:t>ShardingKey</a:t>
            </a:r>
            <a:r>
              <a:t>;</a:t>
            </a:r>
          </a:p>
          <a:p>
            <a:pPr marL="242465" indent="-242465" algn="l" defTabSz="368045">
              <a:lnSpc>
                <a:spcPct val="120000"/>
              </a:lnSpc>
              <a:spcBef>
                <a:spcPts val="2800"/>
              </a:spcBef>
              <a:buClrTx/>
              <a:buSzPct val="82000"/>
              <a:buChar char="•"/>
              <a:defRPr sz="2898"/>
            </a:pPr>
            <a:r>
              <a:rPr sz="2142">
                <a:latin typeface="Lucida Console"/>
                <a:ea typeface="Lucida Console"/>
                <a:cs typeface="Lucida Console"/>
                <a:sym typeface="Lucida Console"/>
              </a:rPr>
              <a:t>ShardMapManager</a:t>
            </a:r>
            <a:r>
              <a:t> should be instantiated once per AppDomain, within the application initialization code;</a:t>
            </a:r>
          </a:p>
          <a:p>
            <a:pPr lvl="1" marL="656081" indent="-328040" algn="l" defTabSz="368045">
              <a:lnSpc>
                <a:spcPct val="120000"/>
              </a:lnSpc>
              <a:spcBef>
                <a:spcPts val="2800"/>
              </a:spcBef>
              <a:buClrTx/>
              <a:buSzPct val="82000"/>
              <a:buChar char="•"/>
              <a:defRPr sz="2898"/>
            </a:pPr>
            <a:r>
              <a:t>The </a:t>
            </a:r>
            <a:r>
              <a:rPr sz="2142">
                <a:latin typeface="Lucida Console"/>
                <a:ea typeface="Lucida Console"/>
                <a:cs typeface="Lucida Console"/>
                <a:sym typeface="Lucida Console"/>
              </a:rPr>
              <a:t>ShardMapManager</a:t>
            </a:r>
            <a:r>
              <a:t> contains caching logic to limit the number of requests that first hit the Shard Map Manager database before routing to the correct shard;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Entity Framework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/>
            </a:pPr>
            <a:r>
              <a:t>Entity Framework</a:t>
            </a:r>
          </a:p>
          <a:p>
            <a:pPr>
              <a:defRPr cap="small"/>
            </a:pPr>
            <a:r>
              <a:t>Data Dependent Routing</a:t>
            </a:r>
          </a:p>
        </p:txBody>
      </p:sp>
      <p:sp>
        <p:nvSpPr>
          <p:cNvPr id="214" name="Create a special ElasticScaleContext which wraps a DBContex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6145" indent="-406145" defTabSz="455675">
              <a:spcBef>
                <a:spcPts val="3500"/>
              </a:spcBef>
              <a:defRPr sz="3587"/>
            </a:pPr>
            <a:r>
              <a:t>Create a special </a:t>
            </a:r>
            <a:r>
              <a:rPr sz="2651">
                <a:latin typeface="Lucida Console"/>
                <a:ea typeface="Lucida Console"/>
                <a:cs typeface="Lucida Console"/>
                <a:sym typeface="Lucida Console"/>
              </a:rPr>
              <a:t>ElasticScaleContext</a:t>
            </a:r>
            <a:r>
              <a:t> which wraps a </a:t>
            </a:r>
            <a:r>
              <a:rPr sz="2651">
                <a:latin typeface="Lucida Console"/>
                <a:ea typeface="Lucida Console"/>
                <a:cs typeface="Lucida Console"/>
                <a:sym typeface="Lucida Console"/>
              </a:rPr>
              <a:t>DBContext;</a:t>
            </a:r>
            <a:endParaRPr sz="2651"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1" marL="706340" indent="-300194" defTabSz="455675">
              <a:spcBef>
                <a:spcPts val="3500"/>
              </a:spcBef>
              <a:defRPr sz="3587"/>
            </a:pPr>
            <a:r>
              <a:rPr sz="2651"/>
              <a:t>Provide an instance of a </a:t>
            </a:r>
            <a:r>
              <a:rPr b="1" sz="2651">
                <a:latin typeface="Gill Sans"/>
                <a:ea typeface="Gill Sans"/>
                <a:cs typeface="Gill Sans"/>
                <a:sym typeface="Gill Sans"/>
              </a:rPr>
              <a:t>ShardMap</a:t>
            </a:r>
            <a:r>
              <a:rPr sz="2651"/>
              <a:t>, the </a:t>
            </a:r>
            <a:r>
              <a:rPr b="1" sz="2651">
                <a:latin typeface="Gill Sans"/>
                <a:ea typeface="Gill Sans"/>
                <a:cs typeface="Gill Sans"/>
                <a:sym typeface="Gill Sans"/>
              </a:rPr>
              <a:t>ShardingKey</a:t>
            </a:r>
            <a:r>
              <a:rPr sz="2651"/>
              <a:t> &amp; the connection string to the </a:t>
            </a:r>
            <a:r>
              <a:rPr b="1" i="1" sz="2651">
                <a:latin typeface="Gill Sans"/>
                <a:ea typeface="Gill Sans"/>
                <a:cs typeface="Gill Sans"/>
                <a:sym typeface="Gill Sans"/>
              </a:rPr>
              <a:t>ShardMapManager</a:t>
            </a:r>
            <a:r>
              <a:rPr i="1" sz="2651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sz="2651"/>
              <a:t>database to your </a:t>
            </a:r>
            <a:r>
              <a:rPr sz="2496">
                <a:latin typeface="Lucida Console"/>
                <a:ea typeface="Lucida Console"/>
                <a:cs typeface="Lucida Console"/>
                <a:sym typeface="Lucida Console"/>
              </a:rPr>
              <a:t>ElasticScaleContext’s </a:t>
            </a:r>
            <a:r>
              <a:rPr sz="2651"/>
              <a:t>constructor</a:t>
            </a:r>
            <a:r>
              <a:rPr sz="2496">
                <a:latin typeface="Gill Sans"/>
                <a:ea typeface="Gill Sans"/>
                <a:cs typeface="Gill Sans"/>
                <a:sym typeface="Gill Sans"/>
              </a:rPr>
              <a:t>;</a:t>
            </a:r>
            <a:endParaRPr sz="2651"/>
          </a:p>
          <a:p>
            <a:pPr lvl="1" marL="706340" indent="-300194" defTabSz="455675">
              <a:spcBef>
                <a:spcPts val="3500"/>
              </a:spcBef>
              <a:defRPr sz="3587"/>
            </a:pPr>
            <a:r>
              <a:rPr sz="2651"/>
              <a:t>Utilize the </a:t>
            </a:r>
            <a:r>
              <a:rPr sz="2496">
                <a:latin typeface="Lucida Console"/>
                <a:ea typeface="Lucida Console"/>
                <a:cs typeface="Lucida Console"/>
                <a:sym typeface="Lucida Console"/>
              </a:rPr>
              <a:t>ShardMap.OpenConnectionForKey</a:t>
            </a:r>
            <a:r>
              <a:rPr sz="2651"/>
              <a:t> method which identifies which shard the key resides in and returns an open </a:t>
            </a:r>
            <a:r>
              <a:rPr sz="2651">
                <a:latin typeface="Lucida Console"/>
                <a:ea typeface="Lucida Console"/>
                <a:cs typeface="Lucida Console"/>
                <a:sym typeface="Lucida Console"/>
              </a:rPr>
              <a:t>DbConnection</a:t>
            </a:r>
            <a:r>
              <a:rPr sz="2651"/>
              <a:t> to that shard (database);</a:t>
            </a:r>
            <a:endParaRPr sz="2651"/>
          </a:p>
          <a:p>
            <a:pPr lvl="1" marL="706340" indent="-300194" defTabSz="455675">
              <a:spcBef>
                <a:spcPts val="3500"/>
              </a:spcBef>
              <a:defRPr sz="3587"/>
            </a:pPr>
            <a:r>
              <a:rPr sz="2651"/>
              <a:t>Pass this </a:t>
            </a:r>
            <a:r>
              <a:rPr sz="2651">
                <a:latin typeface="Lucida Console"/>
                <a:ea typeface="Lucida Console"/>
                <a:cs typeface="Lucida Console"/>
                <a:sym typeface="Lucida Console"/>
              </a:rPr>
              <a:t>DbConnection</a:t>
            </a:r>
            <a:r>
              <a:rPr sz="2651"/>
              <a:t> into the base </a:t>
            </a:r>
            <a:r>
              <a:rPr sz="2651">
                <a:latin typeface="Lucida Console"/>
                <a:ea typeface="Lucida Console"/>
                <a:cs typeface="Lucida Console"/>
                <a:sym typeface="Lucida Console"/>
              </a:rPr>
              <a:t>DBContext</a:t>
            </a:r>
            <a:r>
              <a:rPr sz="2651"/>
              <a:t>;</a:t>
            </a:r>
            <a:endParaRPr sz="2651"/>
          </a:p>
          <a:p>
            <a:pPr lvl="1" marL="706340" indent="-300194" defTabSz="455675">
              <a:spcBef>
                <a:spcPts val="3500"/>
              </a:spcBef>
              <a:defRPr sz="3587"/>
            </a:pPr>
            <a:r>
              <a:rPr sz="2651"/>
              <a:t>Voila! EF will now query the correct shard for the request;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DO.NE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/>
            </a:pPr>
            <a:r>
              <a:t>ADO.NET</a:t>
            </a:r>
          </a:p>
          <a:p>
            <a:pPr>
              <a:defRPr cap="small"/>
            </a:pPr>
            <a:r>
              <a:t>Data Dependent Routing</a:t>
            </a:r>
          </a:p>
        </p:txBody>
      </p:sp>
      <p:sp>
        <p:nvSpPr>
          <p:cNvPr id="217" name="Obtain either a RangeShardMap or ListShardMap from the ShardMapManager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6559" indent="-416559" defTabSz="467359">
              <a:spcBef>
                <a:spcPts val="3600"/>
              </a:spcBef>
              <a:defRPr sz="3680"/>
            </a:pPr>
            <a:r>
              <a:t>Obtain either a </a:t>
            </a:r>
            <a:r>
              <a:rPr sz="2720">
                <a:latin typeface="Lucida Console"/>
                <a:ea typeface="Lucida Console"/>
                <a:cs typeface="Lucida Console"/>
                <a:sym typeface="Lucida Console"/>
              </a:rPr>
              <a:t>RangeShardMap</a:t>
            </a:r>
            <a:r>
              <a:t> or </a:t>
            </a:r>
            <a:r>
              <a:rPr sz="2720">
                <a:latin typeface="Lucida Console"/>
                <a:ea typeface="Lucida Console"/>
                <a:cs typeface="Lucida Console"/>
                <a:sym typeface="Lucida Console"/>
              </a:rPr>
              <a:t>ListShardMap</a:t>
            </a:r>
            <a:r>
              <a:t> from the </a:t>
            </a:r>
            <a:r>
              <a:rPr sz="2720">
                <a:latin typeface="Lucida Console"/>
                <a:ea typeface="Lucida Console"/>
                <a:cs typeface="Lucida Console"/>
                <a:sym typeface="Lucida Console"/>
              </a:rPr>
              <a:t>ShardMapManager;</a:t>
            </a:r>
          </a:p>
          <a:p>
            <a:pPr marL="416559" indent="-416559" defTabSz="467359">
              <a:spcBef>
                <a:spcPts val="3600"/>
              </a:spcBef>
              <a:defRPr sz="3680"/>
            </a:pPr>
            <a:r>
              <a:t>Use the </a:t>
            </a:r>
            <a:r>
              <a:rPr sz="2720">
                <a:latin typeface="Lucida Console"/>
                <a:ea typeface="Lucida Console"/>
                <a:cs typeface="Lucida Console"/>
                <a:sym typeface="Lucida Console"/>
              </a:rPr>
              <a:t>OpenConnectionForKey</a:t>
            </a:r>
            <a:r>
              <a:t> method, providing the </a:t>
            </a:r>
            <a:r>
              <a:rPr sz="2720">
                <a:latin typeface="Lucida Console"/>
                <a:ea typeface="Lucida Console"/>
                <a:cs typeface="Lucida Console"/>
                <a:sym typeface="Lucida Console"/>
              </a:rPr>
              <a:t>ShardingKey</a:t>
            </a:r>
            <a:r>
              <a:t> and </a:t>
            </a:r>
            <a:r>
              <a:rPr sz="2720">
                <a:latin typeface="Lucida Console"/>
                <a:ea typeface="Lucida Console"/>
                <a:cs typeface="Lucida Console"/>
                <a:sym typeface="Lucida Console"/>
              </a:rPr>
              <a:t>ConnectionString</a:t>
            </a:r>
            <a:r>
              <a:t> to the </a:t>
            </a:r>
            <a:r>
              <a:rPr sz="2720">
                <a:latin typeface="Lucida Console"/>
                <a:ea typeface="Lucida Console"/>
                <a:cs typeface="Lucida Console"/>
                <a:sym typeface="Lucida Console"/>
              </a:rPr>
              <a:t>ShardMapManager</a:t>
            </a:r>
            <a:r>
              <a:t> database;</a:t>
            </a:r>
          </a:p>
          <a:p>
            <a:pPr lvl="1" marL="833119" indent="-416559" defTabSz="467359">
              <a:spcBef>
                <a:spcPts val="3600"/>
              </a:spcBef>
              <a:defRPr sz="3680"/>
            </a:pPr>
            <a:r>
              <a:t>The method will return an open </a:t>
            </a:r>
            <a:r>
              <a:rPr sz="2720">
                <a:latin typeface="Lucida Console"/>
                <a:ea typeface="Lucida Console"/>
                <a:cs typeface="Lucida Console"/>
                <a:sym typeface="Lucida Console"/>
              </a:rPr>
              <a:t>SqlConnection</a:t>
            </a:r>
            <a:r>
              <a:t> to the correct database (shard);</a:t>
            </a:r>
          </a:p>
          <a:p>
            <a:pPr marL="416559" indent="-416559" defTabSz="467359">
              <a:spcBef>
                <a:spcPts val="3600"/>
              </a:spcBef>
              <a:defRPr sz="3680"/>
            </a:pPr>
            <a:r>
              <a:t>Utilize the SqlConnection to process your SqlCommand;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ntity Framework…"/>
          <p:cNvSpPr txBox="1"/>
          <p:nvPr>
            <p:ph type="title"/>
          </p:nvPr>
        </p:nvSpPr>
        <p:spPr>
          <a:xfrm>
            <a:off x="355600" y="1016000"/>
            <a:ext cx="11132481" cy="2459701"/>
          </a:xfrm>
          <a:prstGeom prst="rect">
            <a:avLst/>
          </a:prstGeom>
        </p:spPr>
        <p:txBody>
          <a:bodyPr/>
          <a:lstStyle/>
          <a:p>
            <a:pPr defTabSz="443991">
              <a:defRPr sz="5472"/>
            </a:pPr>
            <a:r>
              <a:t>Entity Framework </a:t>
            </a:r>
          </a:p>
          <a:p>
            <a:pPr defTabSz="443991">
              <a:defRPr sz="5472"/>
            </a:pPr>
            <a:r>
              <a:t>&amp; </a:t>
            </a:r>
          </a:p>
          <a:p>
            <a:pPr defTabSz="443991">
              <a:defRPr sz="5472"/>
            </a:pPr>
            <a:r>
              <a:t>Multi-Shard Queries</a:t>
            </a:r>
          </a:p>
        </p:txBody>
      </p:sp>
      <p:pic>
        <p:nvPicPr>
          <p:cNvPr id="220" name="DeadInside.gif" descr="DeadInsi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7953" y="4201855"/>
            <a:ext cx="5181800" cy="292253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Not Supported…"/>
          <p:cNvSpPr txBox="1"/>
          <p:nvPr>
            <p:ph type="body" sz="half" idx="1"/>
          </p:nvPr>
        </p:nvSpPr>
        <p:spPr>
          <a:xfrm>
            <a:off x="355600" y="3821393"/>
            <a:ext cx="6423446" cy="5208307"/>
          </a:xfrm>
          <a:prstGeom prst="rect">
            <a:avLst/>
          </a:prstGeom>
        </p:spPr>
        <p:txBody>
          <a:bodyPr anchor="ctr"/>
          <a:lstStyle/>
          <a:p>
            <a:pPr marL="520700" indent="-520700" algn="l">
              <a:lnSpc>
                <a:spcPct val="120000"/>
              </a:lnSpc>
              <a:spcBef>
                <a:spcPts val="4600"/>
              </a:spcBef>
              <a:buClrTx/>
              <a:buSzPct val="82000"/>
              <a:buChar char="•"/>
              <a:defRPr sz="4600"/>
            </a:pPr>
            <a:r>
              <a:t>Not Supported</a:t>
            </a:r>
          </a:p>
          <a:p>
            <a:pPr lvl="1" marL="1041400" indent="-520700" algn="l">
              <a:lnSpc>
                <a:spcPct val="120000"/>
              </a:lnSpc>
              <a:spcBef>
                <a:spcPts val="4600"/>
              </a:spcBef>
              <a:buClrTx/>
              <a:buSzPct val="82000"/>
              <a:buChar char="•"/>
              <a:defRPr sz="4600"/>
            </a:pPr>
            <a:r>
              <a:t>But…</a:t>
            </a:r>
          </a:p>
          <a:p>
            <a:pPr marL="520700" indent="-520700" algn="l">
              <a:lnSpc>
                <a:spcPct val="120000"/>
              </a:lnSpc>
              <a:spcBef>
                <a:spcPts val="4600"/>
              </a:spcBef>
              <a:buClrTx/>
              <a:buSzPct val="82000"/>
              <a:buChar char="•"/>
              <a:defRPr sz="4600"/>
            </a:pPr>
            <a:r>
              <a:t>Elastic Client library is Open Source…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DO.NE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/>
            </a:pPr>
            <a:r>
              <a:t>ADO.NET</a:t>
            </a:r>
          </a:p>
          <a:p>
            <a:pPr>
              <a:defRPr cap="small"/>
            </a:pPr>
            <a:r>
              <a:t>Multi-Shard Queries</a:t>
            </a:r>
          </a:p>
        </p:txBody>
      </p:sp>
      <p:sp>
        <p:nvSpPr>
          <p:cNvPr id="224" name="Instantiate a special MultiShardConnection providing ConnectionString to Shard Map Manager database and IEnumerable&lt;Shards&gt; to query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Instantiate a special </a:t>
            </a:r>
            <a:r>
              <a:rPr sz="3400">
                <a:latin typeface="Lucida Console"/>
                <a:ea typeface="Lucida Console"/>
                <a:cs typeface="Lucida Console"/>
                <a:sym typeface="Lucida Console"/>
              </a:rPr>
              <a:t>MultiShardConnection </a:t>
            </a:r>
            <a:r>
              <a:t>providing </a:t>
            </a:r>
            <a:r>
              <a:rPr sz="3400">
                <a:latin typeface="Lucida Console"/>
                <a:ea typeface="Lucida Console"/>
                <a:cs typeface="Lucida Console"/>
                <a:sym typeface="Lucida Console"/>
              </a:rPr>
              <a:t>ConnectionString</a:t>
            </a:r>
            <a:r>
              <a:t> to Shard Map Manager database and </a:t>
            </a:r>
            <a:r>
              <a:rPr sz="3400">
                <a:latin typeface="Lucida Console"/>
                <a:ea typeface="Lucida Console"/>
                <a:cs typeface="Lucida Console"/>
                <a:sym typeface="Lucida Console"/>
              </a:rPr>
              <a:t>IEnumerable&lt;Shards&gt;</a:t>
            </a:r>
            <a:r>
              <a:t> to query;</a:t>
            </a:r>
          </a:p>
          <a:p>
            <a:pPr/>
            <a:r>
              <a:t>Use this </a:t>
            </a:r>
            <a:r>
              <a:rPr sz="3400">
                <a:latin typeface="Lucida Console"/>
                <a:ea typeface="Lucida Console"/>
                <a:cs typeface="Lucida Console"/>
                <a:sym typeface="Lucida Console"/>
              </a:rPr>
              <a:t>MultiShardConnection</a:t>
            </a:r>
            <a:r>
              <a:t> as you would a “normal” </a:t>
            </a:r>
            <a:r>
              <a:rPr sz="3400">
                <a:latin typeface="Lucida Console"/>
                <a:ea typeface="Lucida Console"/>
                <a:cs typeface="Lucida Console"/>
                <a:sym typeface="Lucida Console"/>
              </a:rPr>
              <a:t>SqlConnection</a:t>
            </a:r>
            <a:r>
              <a:t>;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EMO"/>
          <p:cNvSpPr txBox="1"/>
          <p:nvPr>
            <p:ph type="title"/>
          </p:nvPr>
        </p:nvSpPr>
        <p:spPr>
          <a:xfrm>
            <a:off x="1130946" y="6379376"/>
            <a:ext cx="10464801" cy="1282701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227" name="demoOfficeSpace.gif" descr="demoOfficeSpac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2354194"/>
            <a:ext cx="6350000" cy="341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Multi-Tena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8150">
              <a:defRPr cap="small" sz="5400"/>
            </a:pPr>
            <a:r>
              <a:t>Multi-Tenancy </a:t>
            </a:r>
          </a:p>
          <a:p>
            <a:pPr defTabSz="438150">
              <a:defRPr cap="small" sz="5400"/>
            </a:pPr>
            <a:r>
              <a:t>&amp; </a:t>
            </a:r>
          </a:p>
          <a:p>
            <a:pPr defTabSz="438150">
              <a:defRPr cap="small" sz="5400"/>
            </a:pPr>
            <a:r>
              <a:t>Row Level Security</a:t>
            </a:r>
          </a:p>
        </p:txBody>
      </p:sp>
      <p:sp>
        <p:nvSpPr>
          <p:cNvPr id="230" name="DDR get’s your request to the correct shard, but won’t prevent “Tenant Leakage™️”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DDR get’s your request to the correct shard, but won’t prevent “Tenant Leakage™️”;</a:t>
            </a:r>
          </a:p>
          <a:p>
            <a:pPr lvl="1"/>
            <a:r>
              <a:t>In Single-Tenant designs, this is probably fine;</a:t>
            </a:r>
          </a:p>
          <a:p>
            <a:pPr/>
            <a:r>
              <a:t>For Multi-Tenant databases, strongly recommend using Row-Level Security with SQL Server to prevent issues;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plit-Merge To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Split-Merge Tool</a:t>
            </a:r>
          </a:p>
        </p:txBody>
      </p:sp>
      <p:sp>
        <p:nvSpPr>
          <p:cNvPr id="233" name="Allows you to redistribute data between shards as needed;…"/>
          <p:cNvSpPr txBox="1"/>
          <p:nvPr>
            <p:ph type="body" sz="half" idx="1"/>
          </p:nvPr>
        </p:nvSpPr>
        <p:spPr>
          <a:xfrm>
            <a:off x="6845300" y="2463800"/>
            <a:ext cx="5892800" cy="6299200"/>
          </a:xfrm>
          <a:prstGeom prst="rect">
            <a:avLst/>
          </a:prstGeom>
        </p:spPr>
        <p:txBody>
          <a:bodyPr/>
          <a:lstStyle/>
          <a:p>
            <a:pPr marL="259080" indent="-259080" defTabSz="350520">
              <a:spcBef>
                <a:spcPts val="2200"/>
              </a:spcBef>
              <a:defRPr sz="2280"/>
            </a:pPr>
            <a:r>
              <a:t>Allows you to redistribute data between shards as needed;</a:t>
            </a:r>
          </a:p>
          <a:p>
            <a:pPr marL="259080" indent="-259080" defTabSz="350520">
              <a:spcBef>
                <a:spcPts val="2200"/>
              </a:spcBef>
              <a:defRPr sz="2280"/>
            </a:pPr>
            <a:r>
              <a:t>Runs as an Azure Web Service (Cloud Service with Web &amp; Worker Roles);</a:t>
            </a:r>
          </a:p>
          <a:p>
            <a:pPr marL="259080" indent="-259080" defTabSz="350520">
              <a:spcBef>
                <a:spcPts val="2200"/>
              </a:spcBef>
              <a:defRPr sz="2280"/>
            </a:pPr>
            <a:r>
              <a:t>Automatically keeps shard map up to date;</a:t>
            </a:r>
          </a:p>
          <a:p>
            <a:pPr marL="259080" indent="-259080" defTabSz="350520">
              <a:spcBef>
                <a:spcPts val="2200"/>
              </a:spcBef>
              <a:defRPr sz="2280"/>
            </a:pPr>
            <a:r>
              <a:t>Data-Dependent routing connections are killed;</a:t>
            </a:r>
          </a:p>
          <a:p>
            <a:pPr lvl="1" marL="518160" indent="-259080" defTabSz="350520">
              <a:spcBef>
                <a:spcPts val="2200"/>
              </a:spcBef>
              <a:defRPr sz="2280"/>
            </a:pPr>
            <a:r>
              <a:t>Connections to impacted shardlets are blocked until process completes;</a:t>
            </a:r>
          </a:p>
          <a:p>
            <a:pPr lvl="1" marL="518160" indent="-259080" defTabSz="350520">
              <a:spcBef>
                <a:spcPts val="2200"/>
              </a:spcBef>
              <a:defRPr sz="2280"/>
            </a:pPr>
            <a:r>
              <a:t>Data-movement performed in batches of shardlets; Once batch is complete shardlets marked as online;</a:t>
            </a:r>
          </a:p>
          <a:p>
            <a:pPr lvl="1" marL="518160" indent="-259080" defTabSz="350520">
              <a:spcBef>
                <a:spcPts val="2200"/>
              </a:spcBef>
              <a:defRPr sz="2280"/>
            </a:pPr>
            <a:r>
              <a:t>Connections to other shardlets in same shard also killed but will succeed immediately upon retry;</a:t>
            </a:r>
          </a:p>
        </p:txBody>
      </p:sp>
      <p:pic>
        <p:nvPicPr>
          <p:cNvPr id="234" name="split-merge-overview.png" descr="split-merge-over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442" y="3409950"/>
            <a:ext cx="6203316" cy="3484197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ource: https://docs.microsoft.com/en-us/azure/sql-database/sql-database-elastic-scale-overview-split-and-merge"/>
          <p:cNvSpPr txBox="1"/>
          <p:nvPr/>
        </p:nvSpPr>
        <p:spPr>
          <a:xfrm>
            <a:off x="492242" y="7124700"/>
            <a:ext cx="594971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500"/>
            </a:pPr>
            <a:r>
              <a:t>Source: </a:t>
            </a:r>
            <a:r>
              <a:rPr u="sng">
                <a:hlinkClick r:id="rId3" invalidUrl="" action="" tgtFrame="" tooltip="" history="1" highlightClick="0" endSnd="0"/>
              </a:rPr>
              <a:t>https://docs.microsoft.com/en-us/azure/sql-database/sql-database-elastic-scale-overview-split-and-merge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  <p:bldP build="whole" bldLvl="1" animBg="1" rev="0" advAuto="0" spid="235" grpId="2"/>
      <p:bldP build="whole" bldLvl="1" animBg="1" rev="0" advAuto="0" spid="233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Few Constrai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A Few Constraints</a:t>
            </a:r>
          </a:p>
        </p:txBody>
      </p:sp>
      <p:sp>
        <p:nvSpPr>
          <p:cNvPr id="129" name="Relational Data;…"/>
          <p:cNvSpPr txBox="1"/>
          <p:nvPr>
            <p:ph type="body" sz="half" idx="1"/>
          </p:nvPr>
        </p:nvSpPr>
        <p:spPr>
          <a:xfrm>
            <a:off x="355600" y="2730500"/>
            <a:ext cx="7282985" cy="6461417"/>
          </a:xfrm>
          <a:prstGeom prst="rect">
            <a:avLst/>
          </a:prstGeom>
        </p:spPr>
        <p:txBody>
          <a:bodyPr/>
          <a:lstStyle/>
          <a:p>
            <a:pPr marL="354075" indent="-354075" defTabSz="479044">
              <a:spcBef>
                <a:spcPts val="3100"/>
              </a:spcBef>
              <a:defRPr sz="3116"/>
            </a:pPr>
            <a:r>
              <a:t>Relational Data;</a:t>
            </a:r>
          </a:p>
          <a:p>
            <a:pPr lvl="1" marL="708151" indent="-354075" defTabSz="479044">
              <a:spcBef>
                <a:spcPts val="3100"/>
              </a:spcBef>
              <a:defRPr sz="3116"/>
            </a:pPr>
            <a:r>
              <a:t>NoSql isn’t a great fit;</a:t>
            </a:r>
          </a:p>
          <a:p>
            <a:pPr marL="354075" indent="-354075" defTabSz="479044">
              <a:spcBef>
                <a:spcPts val="3100"/>
              </a:spcBef>
              <a:defRPr sz="3116"/>
            </a:pPr>
            <a:r>
              <a:t>Primarily a Microsoft Shop;</a:t>
            </a:r>
          </a:p>
          <a:p>
            <a:pPr marL="354075" indent="-354075" defTabSz="479044">
              <a:spcBef>
                <a:spcPts val="3100"/>
              </a:spcBef>
              <a:defRPr sz="3116"/>
            </a:pPr>
            <a:r>
              <a:t>Very familiar with SQL Server;</a:t>
            </a:r>
          </a:p>
          <a:p>
            <a:pPr marL="426973" indent="-426973" defTabSz="479044">
              <a:lnSpc>
                <a:spcPct val="120000"/>
              </a:lnSpc>
              <a:spcBef>
                <a:spcPts val="3700"/>
              </a:spcBef>
              <a:defRPr sz="3116"/>
            </a:pPr>
            <a:r>
              <a:t>Want ability to keep client data siloed as needed, and ability to scale (out and up) to meet demand;</a:t>
            </a:r>
          </a:p>
          <a:p>
            <a:pPr marL="354075" indent="-354075" defTabSz="479044">
              <a:spcBef>
                <a:spcPts val="3100"/>
              </a:spcBef>
              <a:defRPr sz="3116"/>
            </a:pPr>
            <a:r>
              <a:t>(Ideally) Don’t really want to worry about things like backups, replication, etc;</a:t>
            </a:r>
          </a:p>
        </p:txBody>
      </p:sp>
      <p:pic>
        <p:nvPicPr>
          <p:cNvPr id="130" name="Constraint.png" descr="Constrai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4810" y="3632407"/>
            <a:ext cx="3749164" cy="2791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hen would you us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cap="small"/>
              <a:t>When would you use </a:t>
            </a:r>
            <a:endParaRPr cap="small"/>
          </a:p>
          <a:p>
            <a:pPr/>
            <a:r>
              <a:rPr cap="small"/>
              <a:t>Split-Merge tool?</a:t>
            </a:r>
          </a:p>
        </p:txBody>
      </p:sp>
      <p:sp>
        <p:nvSpPr>
          <p:cNvPr id="238" name="Need to grow beyond single database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14527" indent="-414527" defTabSz="560831">
              <a:spcBef>
                <a:spcPts val="3600"/>
              </a:spcBef>
              <a:defRPr sz="3648"/>
            </a:pPr>
            <a:r>
              <a:t>Need to grow beyond single database;</a:t>
            </a:r>
          </a:p>
          <a:p>
            <a:pPr marL="414527" indent="-414527" defTabSz="560831">
              <a:spcBef>
                <a:spcPts val="3600"/>
              </a:spcBef>
              <a:defRPr sz="3648"/>
            </a:pPr>
            <a:r>
              <a:t>Need to increase overall capacity to handle explosive growth;</a:t>
            </a:r>
          </a:p>
          <a:p>
            <a:pPr marL="414527" indent="-414527" defTabSz="560831">
              <a:spcBef>
                <a:spcPts val="3600"/>
              </a:spcBef>
              <a:defRPr sz="3648"/>
            </a:pPr>
            <a:r>
              <a:t>Shrink capacity due to seasonal nature of business;</a:t>
            </a:r>
          </a:p>
          <a:p>
            <a:pPr marL="414527" indent="-414527" defTabSz="560831">
              <a:spcBef>
                <a:spcPts val="3600"/>
              </a:spcBef>
              <a:defRPr sz="3648"/>
            </a:pPr>
            <a:r>
              <a:t>Manage ‘hotspots’ by moving tenants around;</a:t>
            </a:r>
          </a:p>
        </p:txBody>
      </p:sp>
      <p:pic>
        <p:nvPicPr>
          <p:cNvPr id="239" name="When.jpg" descr="Wh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3136" y="3393182"/>
            <a:ext cx="6378328" cy="4252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2"/>
      <p:bldP build="whole" bldLvl="1" animBg="1" rev="0" advAuto="0" spid="23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Elastic Database Job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Elastic Database Jobs</a:t>
            </a:r>
          </a:p>
        </p:txBody>
      </p:sp>
      <p:sp>
        <p:nvSpPr>
          <p:cNvPr id="242" name="Similar to SQL Agent jobs, but for Azure SQL Database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14527" indent="-414527" defTabSz="560831">
              <a:spcBef>
                <a:spcPts val="3600"/>
              </a:spcBef>
              <a:defRPr sz="3648"/>
            </a:pPr>
            <a:r>
              <a:t>Similar to SQL Agent jobs, but for Azure SQL Database;</a:t>
            </a:r>
          </a:p>
          <a:p>
            <a:pPr marL="414527" indent="-414527" defTabSz="560831">
              <a:spcBef>
                <a:spcPts val="3600"/>
              </a:spcBef>
              <a:defRPr sz="3648"/>
            </a:pPr>
            <a:r>
              <a:t>Can target any number of Azure SQL Databases / Warehouses in the same Azure cloud as the job agent;</a:t>
            </a:r>
          </a:p>
          <a:p>
            <a:pPr marL="414527" indent="-414527" defTabSz="560831">
              <a:spcBef>
                <a:spcPts val="3600"/>
              </a:spcBef>
              <a:defRPr sz="3648"/>
            </a:pPr>
            <a:r>
              <a:t>Azure Portal, PowerShell,     T-SQL, Azure Resource Manager all supported;</a:t>
            </a:r>
          </a:p>
        </p:txBody>
      </p:sp>
      <p:pic>
        <p:nvPicPr>
          <p:cNvPr id="243" name="RobotTesting.gif" descr="RobotTesting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4300" y="3162300"/>
            <a:ext cx="6096000" cy="342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Elastic Jobs U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Elastic Jobs Uses</a:t>
            </a:r>
          </a:p>
        </p:txBody>
      </p:sp>
      <p:sp>
        <p:nvSpPr>
          <p:cNvPr id="248" name="Deploy new schema objects;…"/>
          <p:cNvSpPr txBox="1"/>
          <p:nvPr>
            <p:ph type="body" sz="quarter" idx="1"/>
          </p:nvPr>
        </p:nvSpPr>
        <p:spPr>
          <a:xfrm>
            <a:off x="393700" y="3585269"/>
            <a:ext cx="6280399" cy="3310831"/>
          </a:xfrm>
          <a:prstGeom prst="rect">
            <a:avLst/>
          </a:prstGeom>
        </p:spPr>
        <p:txBody>
          <a:bodyPr/>
          <a:lstStyle/>
          <a:p>
            <a:pPr/>
            <a:r>
              <a:t>Deploy new schema objects;</a:t>
            </a:r>
          </a:p>
          <a:p>
            <a:pPr/>
            <a:r>
              <a:t>Re-index database;</a:t>
            </a:r>
          </a:p>
          <a:p>
            <a:pPr/>
            <a:r>
              <a:t>Collect performance data;</a:t>
            </a:r>
          </a:p>
        </p:txBody>
      </p:sp>
      <p:pic>
        <p:nvPicPr>
          <p:cNvPr id="249" name="Important.png" descr="Importa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9800" y="2755900"/>
            <a:ext cx="2915916" cy="2915916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ome Examples:"/>
          <p:cNvSpPr txBox="1"/>
          <p:nvPr/>
        </p:nvSpPr>
        <p:spPr>
          <a:xfrm>
            <a:off x="1089970" y="2882899"/>
            <a:ext cx="442406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100" u="sng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Some Examples:</a:t>
            </a:r>
          </a:p>
        </p:txBody>
      </p:sp>
      <p:sp>
        <p:nvSpPr>
          <p:cNvPr id="251" name="A job’s T-SQL script must be Idempotent;…"/>
          <p:cNvSpPr txBox="1"/>
          <p:nvPr/>
        </p:nvSpPr>
        <p:spPr>
          <a:xfrm>
            <a:off x="6828925" y="5594349"/>
            <a:ext cx="5971265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100" u="sng">
                <a:latin typeface="Gill Sans"/>
                <a:ea typeface="Gill Sans"/>
                <a:cs typeface="Gill Sans"/>
                <a:sym typeface="Gill Sans"/>
              </a:defRPr>
            </a:pPr>
            <a:r>
              <a:rPr b="0" u="none">
                <a:latin typeface="+mn-lt"/>
                <a:ea typeface="+mn-ea"/>
                <a:cs typeface="+mn-cs"/>
                <a:sym typeface="Gill Sans Light"/>
              </a:rPr>
              <a:t>A job’s T-SQL script must be </a:t>
            </a:r>
            <a:r>
              <a:rPr u="none"/>
              <a:t>Idempotent;</a:t>
            </a:r>
            <a:endParaRPr u="none"/>
          </a:p>
          <a:p>
            <a:pPr>
              <a:defRPr i="1" sz="3100" u="sng">
                <a:latin typeface="Gill Sans"/>
                <a:ea typeface="Gill Sans"/>
                <a:cs typeface="Gill Sans"/>
                <a:sym typeface="Gill Sans"/>
              </a:defRPr>
            </a:pPr>
            <a:r>
              <a:rPr u="none"/>
              <a:t>(If the script succeeds and it is run again, the same results occur)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2"/>
      <p:bldP build="whole" bldLvl="1" animBg="1" rev="0" advAuto="0" spid="24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lastic Quer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/>
            </a:pPr>
            <a:r>
              <a:t>Elastic Query</a:t>
            </a:r>
          </a:p>
          <a:p>
            <a:pPr>
              <a:defRPr cap="small"/>
            </a:pPr>
            <a:r>
              <a:t>(Preview)</a:t>
            </a:r>
          </a:p>
        </p:txBody>
      </p:sp>
      <p:sp>
        <p:nvSpPr>
          <p:cNvPr id="254" name="Provides ability to run T-SQL queries that span multiple Azure SQL Databases;…"/>
          <p:cNvSpPr txBox="1"/>
          <p:nvPr>
            <p:ph type="body" sz="half" idx="1"/>
          </p:nvPr>
        </p:nvSpPr>
        <p:spPr>
          <a:xfrm>
            <a:off x="508000" y="2832100"/>
            <a:ext cx="7496324" cy="6299200"/>
          </a:xfrm>
          <a:prstGeom prst="rect">
            <a:avLst/>
          </a:prstGeom>
        </p:spPr>
        <p:txBody>
          <a:bodyPr/>
          <a:lstStyle/>
          <a:p>
            <a:pPr marL="388619" indent="-388619" defTabSz="525779">
              <a:spcBef>
                <a:spcPts val="3400"/>
              </a:spcBef>
              <a:defRPr sz="3420"/>
            </a:pPr>
            <a:r>
              <a:t>Provides ability to run T-SQL queries that span multiple Azure SQL Databases;</a:t>
            </a:r>
          </a:p>
          <a:p>
            <a:pPr lvl="1" marL="777239" indent="-388619" defTabSz="525779">
              <a:spcBef>
                <a:spcPts val="3400"/>
              </a:spcBef>
              <a:defRPr sz="3420"/>
            </a:pPr>
            <a:r>
              <a:t>Similar to on-premise SQL Server queries that span multiple databases on same server instance OR Linked Servers;</a:t>
            </a:r>
          </a:p>
          <a:p>
            <a:pPr marL="388619" indent="-388619" defTabSz="525779">
              <a:spcBef>
                <a:spcPts val="3400"/>
              </a:spcBef>
              <a:defRPr sz="3420"/>
            </a:pPr>
            <a:r>
              <a:t>Enables you to connect Microsoft and Third Party tools (e.g. Excel, Power BI, Tableau) to query across data tiers \ databases</a:t>
            </a:r>
          </a:p>
        </p:txBody>
      </p:sp>
      <p:pic>
        <p:nvPicPr>
          <p:cNvPr id="255" name="ElasticGirl.jpg" descr="ElasticGir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903" y="6532211"/>
            <a:ext cx="4225957" cy="2800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4" grpId="1"/>
      <p:bldP build="p" bldLvl="5" animBg="1" rev="0" advAuto="0" spid="254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lastic Query U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Elastic Query Uses</a:t>
            </a:r>
          </a:p>
        </p:txBody>
      </p:sp>
      <p:sp>
        <p:nvSpPr>
          <p:cNvPr id="258" name="Query a reference database from other database(s);…"/>
          <p:cNvSpPr txBox="1"/>
          <p:nvPr>
            <p:ph type="body" sz="quarter" idx="1"/>
          </p:nvPr>
        </p:nvSpPr>
        <p:spPr>
          <a:xfrm>
            <a:off x="520700" y="2476500"/>
            <a:ext cx="5971580" cy="3072210"/>
          </a:xfrm>
          <a:prstGeom prst="rect">
            <a:avLst/>
          </a:prstGeom>
        </p:spPr>
        <p:txBody>
          <a:bodyPr/>
          <a:lstStyle/>
          <a:p>
            <a:pPr marL="345440" indent="-345440" defTabSz="467359">
              <a:spcBef>
                <a:spcPts val="3000"/>
              </a:spcBef>
              <a:defRPr sz="3040"/>
            </a:pPr>
            <a:r>
              <a:t>Query a reference database from other database(s);</a:t>
            </a:r>
          </a:p>
          <a:p>
            <a:pPr marL="345440" indent="-345440" defTabSz="467359">
              <a:spcBef>
                <a:spcPts val="3000"/>
              </a:spcBef>
              <a:defRPr sz="3040"/>
            </a:pPr>
            <a:r>
              <a:t>Cross-database querying;</a:t>
            </a:r>
          </a:p>
          <a:p>
            <a:pPr marL="345440" indent="-345440" defTabSz="467359">
              <a:spcBef>
                <a:spcPts val="3000"/>
              </a:spcBef>
              <a:defRPr b="1" sz="3040">
                <a:latin typeface="Gill Sans"/>
                <a:ea typeface="Gill Sans"/>
                <a:cs typeface="Gill Sans"/>
                <a:sym typeface="Gill Sans"/>
              </a:defRPr>
            </a:pPr>
            <a:r>
              <a:t>Reporting tasks over sharded databases;</a:t>
            </a:r>
          </a:p>
        </p:txBody>
      </p:sp>
      <p:pic>
        <p:nvPicPr>
          <p:cNvPr id="259" name="ElasticQuery_Shard.png" descr="ElasticQuery_Shar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096" y="6121054"/>
            <a:ext cx="6930554" cy="281974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60" name="ElasticQueryCrossDb.png" descr="ElasticQueryCrossD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81916" y="5523325"/>
            <a:ext cx="4549834" cy="325173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61" name="ElasticQueryVertical.png" descr="ElasticQueryVertica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6276" y="2384861"/>
            <a:ext cx="4298642" cy="288555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62" name="Source: https://docs.microsoft.com/en-us/azure/sql-database/sql-database-elastic-query-overview"/>
          <p:cNvSpPr txBox="1"/>
          <p:nvPr/>
        </p:nvSpPr>
        <p:spPr>
          <a:xfrm>
            <a:off x="1672766" y="9201149"/>
            <a:ext cx="9659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Source: </a:t>
            </a:r>
            <a:r>
              <a:rPr u="sng">
                <a:hlinkClick r:id="rId6" invalidUrl="" action="" tgtFrame="" tooltip="" history="1" highlightClick="0" endSnd="0"/>
              </a:rPr>
              <a:t>https://docs.microsoft.com/en-us/azure/sql-database/sql-database-elastic-query-overview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8" grpId="1"/>
      <p:bldP build="p" bldLvl="5" animBg="1" rev="0" advAuto="0" spid="258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Brief Rec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Brief Recap</a:t>
            </a:r>
          </a:p>
        </p:txBody>
      </p:sp>
      <p:sp>
        <p:nvSpPr>
          <p:cNvPr id="267" name="Azure SQL Database &amp; Elastic Database Tools are flexible, albeit a little complicated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7802" indent="-447802" defTabSz="502412">
              <a:spcBef>
                <a:spcPts val="3900"/>
              </a:spcBef>
              <a:defRPr sz="3956"/>
            </a:pPr>
            <a:r>
              <a:t>Azure SQL Database &amp; Elastic Database Tools are flexible, albeit a little complicated;</a:t>
            </a:r>
          </a:p>
          <a:p>
            <a:pPr marL="447802" indent="-447802" defTabSz="502412">
              <a:spcBef>
                <a:spcPts val="3900"/>
              </a:spcBef>
              <a:defRPr sz="3956"/>
            </a:pPr>
            <a:r>
              <a:t>Start with small proof of concepts;</a:t>
            </a:r>
          </a:p>
          <a:p>
            <a:pPr marL="447802" indent="-447802" defTabSz="502412">
              <a:spcBef>
                <a:spcPts val="3900"/>
              </a:spcBef>
              <a:defRPr sz="3956"/>
            </a:pPr>
            <a:r>
              <a:t>Make sure you test your hypotheses around your usage scenarios and requirements;</a:t>
            </a:r>
          </a:p>
          <a:p>
            <a:pPr marL="447802" indent="-447802" defTabSz="502412">
              <a:spcBef>
                <a:spcPts val="3900"/>
              </a:spcBef>
              <a:defRPr sz="3956"/>
            </a:pPr>
            <a:r>
              <a:t>Keep up to date (as best you can) with changes and new offerings from Microsoft;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7" grpId="1"/>
      <p:bldP build="p" bldLvl="5" animBg="1" rev="0" advAuto="0" spid="267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Questions?"/>
          <p:cNvSpPr txBox="1"/>
          <p:nvPr>
            <p:ph type="title"/>
          </p:nvPr>
        </p:nvSpPr>
        <p:spPr>
          <a:xfrm>
            <a:off x="355600" y="684400"/>
            <a:ext cx="5892800" cy="2016666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pic>
        <p:nvPicPr>
          <p:cNvPr id="270" name="Movie" descr="Movi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850" y="3499599"/>
            <a:ext cx="6848755" cy="5031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hanks!"/>
          <p:cNvSpPr txBox="1"/>
          <p:nvPr>
            <p:ph type="title"/>
          </p:nvPr>
        </p:nvSpPr>
        <p:spPr>
          <a:xfrm>
            <a:off x="3362864" y="821614"/>
            <a:ext cx="5892801" cy="1741166"/>
          </a:xfrm>
          <a:prstGeom prst="rect">
            <a:avLst/>
          </a:prstGeom>
        </p:spPr>
        <p:txBody>
          <a:bodyPr/>
          <a:lstStyle/>
          <a:p>
            <a:pPr/>
            <a:r>
              <a:t>Thanks!</a:t>
            </a:r>
          </a:p>
        </p:txBody>
      </p:sp>
      <p:pic>
        <p:nvPicPr>
          <p:cNvPr id="273" name="ThankYouSolo.gif" descr="ThankYouSol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924" y="3183017"/>
            <a:ext cx="6350001" cy="542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o What Are Our Op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So What Are Our Options?</a:t>
            </a:r>
          </a:p>
        </p:txBody>
      </p:sp>
      <p:sp>
        <p:nvSpPr>
          <p:cNvPr id="133" name="SQL Server in a VM OR Azure SQL Database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SQL Server in a VM OR Azure SQL Database;</a:t>
            </a:r>
          </a:p>
          <a:p>
            <a:pPr/>
            <a:r>
              <a:t>Single Tenant or Multi-Tenant Database Model</a:t>
            </a:r>
          </a:p>
          <a:p>
            <a:pPr/>
            <a:r>
              <a:t>Roll our own solution or find something “off the shelf”;</a:t>
            </a:r>
          </a:p>
        </p:txBody>
      </p:sp>
      <p:pic>
        <p:nvPicPr>
          <p:cNvPr id="134" name="DecisionsDecisions.gif" descr="DecisionsDecision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561" y="3360242"/>
            <a:ext cx="60960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zure SQL Database…"/>
          <p:cNvSpPr txBox="1"/>
          <p:nvPr>
            <p:ph type="title"/>
          </p:nvPr>
        </p:nvSpPr>
        <p:spPr>
          <a:xfrm>
            <a:off x="355600" y="1016000"/>
            <a:ext cx="11043938" cy="1460932"/>
          </a:xfrm>
          <a:prstGeom prst="rect">
            <a:avLst/>
          </a:prstGeom>
        </p:spPr>
        <p:txBody>
          <a:bodyPr/>
          <a:lstStyle/>
          <a:p>
            <a:pPr defTabSz="379729">
              <a:defRPr cap="small" sz="4680"/>
            </a:pPr>
            <a:r>
              <a:t>Azure SQL Database</a:t>
            </a:r>
          </a:p>
          <a:p>
            <a:pPr defTabSz="379729">
              <a:defRPr cap="small" sz="4680"/>
            </a:pPr>
            <a:r>
              <a:t>Options</a:t>
            </a:r>
          </a:p>
        </p:txBody>
      </p:sp>
      <p:sp>
        <p:nvSpPr>
          <p:cNvPr id="137" name="DTU…"/>
          <p:cNvSpPr txBox="1"/>
          <p:nvPr>
            <p:ph type="body" sz="half" idx="1"/>
          </p:nvPr>
        </p:nvSpPr>
        <p:spPr>
          <a:xfrm>
            <a:off x="355600" y="3016525"/>
            <a:ext cx="8186840" cy="5759175"/>
          </a:xfrm>
          <a:prstGeom prst="rect">
            <a:avLst/>
          </a:prstGeom>
        </p:spPr>
        <p:txBody>
          <a:bodyPr/>
          <a:lstStyle/>
          <a:p>
            <a:pPr marL="270990" indent="-270990" algn="l" defTabSz="368045">
              <a:buSzPct val="82000"/>
              <a:buChar char="•"/>
              <a:defRPr sz="2394"/>
            </a:pPr>
            <a:r>
              <a:t>DTU</a:t>
            </a:r>
          </a:p>
          <a:p>
            <a:pPr lvl="1" marL="599031" indent="-270990" algn="l" defTabSz="368045">
              <a:buSzPct val="82000"/>
              <a:buChar char="•"/>
              <a:defRPr sz="239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t>atabase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t>hroughput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U</a:t>
            </a:r>
            <a:r>
              <a:t>nit</a:t>
            </a:r>
          </a:p>
          <a:p>
            <a:pPr lvl="1" marL="599031" indent="-270990" algn="l" defTabSz="368045">
              <a:buSzPct val="82000"/>
              <a:buChar char="•"/>
              <a:defRPr sz="2394"/>
            </a:pPr>
            <a:r>
              <a:t>A blended measure of CPU, memory, reads &amp; writes</a:t>
            </a:r>
          </a:p>
          <a:p>
            <a:pPr lvl="1" marL="599031" indent="-270990" algn="l" defTabSz="368045">
              <a:buSzPct val="82000"/>
              <a:buChar char="•"/>
              <a:defRPr sz="2394"/>
            </a:pPr>
            <a:r>
              <a:t>Flexible, changing compute sizes is possible with minimal downtime;</a:t>
            </a:r>
          </a:p>
          <a:p>
            <a:pPr marL="270990" indent="-270990" algn="l" defTabSz="368045">
              <a:buSzPct val="82000"/>
              <a:buChar char="•"/>
              <a:defRPr sz="2394"/>
            </a:pPr>
            <a:r>
              <a:t>vCore</a:t>
            </a:r>
          </a:p>
          <a:p>
            <a:pPr lvl="1" marL="599031" indent="-270990" algn="l" defTabSz="368045">
              <a:buSzPct val="82000"/>
              <a:buChar char="•"/>
              <a:defRPr sz="2394"/>
            </a:pPr>
            <a:r>
              <a:t>Gen 5: 1vCore = 1 hyper thread;</a:t>
            </a:r>
          </a:p>
          <a:p>
            <a:pPr lvl="1" marL="599031" indent="-270990" algn="l" defTabSz="368045">
              <a:buSzPct val="82000"/>
              <a:buChar char="•"/>
              <a:defRPr sz="2394"/>
            </a:pPr>
            <a:r>
              <a:t>More traditional approach: you know how much memory and CPU you are getting;</a:t>
            </a:r>
          </a:p>
          <a:p>
            <a:pPr marL="270990" indent="-270990" algn="l" defTabSz="368045">
              <a:buSzPct val="82000"/>
              <a:buChar char="•"/>
              <a:defRPr sz="2394"/>
            </a:pPr>
            <a:r>
              <a:t>Elastic Pools</a:t>
            </a:r>
          </a:p>
          <a:p>
            <a:pPr lvl="1" marL="599031" indent="-270990" algn="l" defTabSz="368045">
              <a:buSzPct val="82000"/>
              <a:buChar char="•"/>
              <a:defRPr sz="2394"/>
            </a:pPr>
            <a:r>
              <a:t>All databases in pool share predefined resources</a:t>
            </a:r>
          </a:p>
          <a:p>
            <a:pPr lvl="1" marL="599031" indent="-270990" algn="l" defTabSz="368045">
              <a:buSzPct val="82000"/>
              <a:buChar char="•"/>
              <a:defRPr sz="2394"/>
            </a:pPr>
            <a:r>
              <a:t>Great for sporadic uses by given customer;</a:t>
            </a:r>
          </a:p>
          <a:p>
            <a:pPr marL="270990" indent="-270990" algn="l" defTabSz="368045">
              <a:buSzPct val="82000"/>
              <a:buChar char="•"/>
              <a:defRPr sz="2394"/>
            </a:pPr>
            <a:r>
              <a:t>Managed Instance</a:t>
            </a:r>
          </a:p>
          <a:p>
            <a:pPr lvl="1" marL="599031" indent="-270990" algn="l" defTabSz="368045">
              <a:buSzPct val="82000"/>
              <a:buChar char="•"/>
              <a:defRPr sz="2394"/>
            </a:pPr>
            <a:r>
              <a:t>Relatively new offering</a:t>
            </a:r>
          </a:p>
          <a:p>
            <a:pPr lvl="1" marL="599031" indent="-270990" algn="l" defTabSz="368045">
              <a:buSzPct val="82000"/>
              <a:buChar char="•"/>
              <a:defRPr sz="2394"/>
            </a:pPr>
            <a:r>
              <a:t>Great for migrating large numbers of existing SQL Server databases to the cloud;</a:t>
            </a:r>
          </a:p>
        </p:txBody>
      </p:sp>
      <p:pic>
        <p:nvPicPr>
          <p:cNvPr id="138" name="What.gif" descr="Wha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5561" y="3206504"/>
            <a:ext cx="3701849" cy="3701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3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Elastic Database Tools"/>
          <p:cNvSpPr txBox="1"/>
          <p:nvPr>
            <p:ph type="ctrTitle"/>
          </p:nvPr>
        </p:nvSpPr>
        <p:spPr>
          <a:xfrm>
            <a:off x="355600" y="2057400"/>
            <a:ext cx="12293600" cy="1966400"/>
          </a:xfrm>
          <a:prstGeom prst="rect">
            <a:avLst/>
          </a:prstGeom>
        </p:spPr>
        <p:txBody>
          <a:bodyPr/>
          <a:lstStyle/>
          <a:p>
            <a:pPr/>
            <a:r>
              <a:rPr cap="small" spc="3239">
                <a:solidFill>
                  <a:srgbClr val="A35500"/>
                </a:solidFill>
              </a:rPr>
              <a:t>Elastic</a:t>
            </a:r>
            <a:r>
              <a:rPr cap="small"/>
              <a:t> </a:t>
            </a:r>
            <a:r>
              <a:rPr cap="small">
                <a:solidFill>
                  <a:srgbClr val="A45600"/>
                </a:solidFill>
              </a:rPr>
              <a:t>Database Tools</a:t>
            </a:r>
            <a:r>
              <a:rPr cap="small"/>
              <a:t> 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6229" y="4929116"/>
            <a:ext cx="1775719" cy="1775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(and Sharding)"/>
          <p:cNvSpPr txBox="1"/>
          <p:nvPr/>
        </p:nvSpPr>
        <p:spPr>
          <a:xfrm>
            <a:off x="355600" y="5251784"/>
            <a:ext cx="7023865" cy="113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78358">
              <a:defRPr cap="small" spc="356" sz="7128">
                <a:solidFill>
                  <a:srgbClr val="78A642"/>
                </a:solidFill>
              </a:defRPr>
            </a:lvl1pPr>
          </a:lstStyle>
          <a:p>
            <a:pPr>
              <a:defRPr cap="all"/>
            </a:pPr>
            <a:r>
              <a:rPr cap="small"/>
              <a:t>(and Sharding)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9829" y="5246616"/>
            <a:ext cx="1775719" cy="1775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2629" y="5653016"/>
            <a:ext cx="1775719" cy="1775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92729" y="6034016"/>
            <a:ext cx="1775719" cy="1775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FTW"/>
          <p:cNvSpPr txBox="1"/>
          <p:nvPr/>
        </p:nvSpPr>
        <p:spPr>
          <a:xfrm>
            <a:off x="516903" y="6808092"/>
            <a:ext cx="7023865" cy="113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78358">
              <a:defRPr cap="small" spc="356" sz="7128">
                <a:solidFill>
                  <a:srgbClr val="AB1500"/>
                </a:solidFill>
              </a:defRPr>
            </a:lvl1pPr>
          </a:lstStyle>
          <a:p>
            <a:pPr>
              <a:defRPr cap="all"/>
            </a:pPr>
            <a:r>
              <a:rPr cap="small"/>
              <a:t>FTW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7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7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7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6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600"/>
                            </p:stCondLst>
                            <p:childTnLst>
                              <p:par>
                                <p:cTn id="25" presetClass="entr" nodeType="afterEffect" presetSubtype="1" presetID="2" grpId="5" fill="hold">
                                  <p:stCondLst>
                                    <p:cond delay="6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00"/>
                            </p:stCondLst>
                            <p:childTnLst>
                              <p:par>
                                <p:cTn id="30" presetClass="entr" nodeType="afterEffect" presetSubtype="1" presetID="2" grpId="6" fill="hold">
                                  <p:stCondLst>
                                    <p:cond delay="7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900"/>
                            </p:stCondLst>
                            <p:childTnLst>
                              <p:par>
                                <p:cTn id="35" presetClass="entr" nodeType="afterEffect" presetSubtype="1" presetID="2" grpId="7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6"/>
      <p:bldP build="whole" bldLvl="1" animBg="1" rev="0" advAuto="0" spid="144" grpId="5"/>
      <p:bldP build="whole" bldLvl="1" animBg="1" rev="0" advAuto="0" spid="146" grpId="7"/>
      <p:bldP build="whole" bldLvl="1" animBg="1" rev="0" advAuto="0" spid="141" grpId="3"/>
      <p:bldP build="whole" bldLvl="1" animBg="1" rev="0" advAuto="0" spid="140" grpId="1"/>
      <p:bldP build="whole" bldLvl="1" animBg="1" rev="0" advAuto="0" spid="143" grpId="4"/>
      <p:bldP build="whole" bldLvl="1" animBg="1" rev="0" advAuto="0" spid="142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Elastic Database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Elastic Database Tools</a:t>
            </a:r>
          </a:p>
        </p:txBody>
      </p:sp>
      <p:sp>
        <p:nvSpPr>
          <p:cNvPr id="149" name="Elastic Database Client Library: enables you to create and maintain sharded databases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938" indent="-400938" defTabSz="449833">
              <a:spcBef>
                <a:spcPts val="3500"/>
              </a:spcBef>
              <a:defRPr sz="3541"/>
            </a:pPr>
            <a:r>
              <a:rPr b="1">
                <a:solidFill>
                  <a:srgbClr val="78A642"/>
                </a:solidFill>
                <a:latin typeface="Gill Sans"/>
                <a:ea typeface="Gill Sans"/>
                <a:cs typeface="Gill Sans"/>
                <a:sym typeface="Gill Sans"/>
              </a:rPr>
              <a:t>Elastic Database Client Library</a:t>
            </a:r>
            <a:r>
              <a:t>: enables you to create and maintain sharded databases;</a:t>
            </a:r>
          </a:p>
          <a:p>
            <a:pPr marL="400938" indent="-400938" defTabSz="449833">
              <a:spcBef>
                <a:spcPts val="3500"/>
              </a:spcBef>
              <a:defRPr sz="3541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Elastic Database Split-Merge Tool</a:t>
            </a:r>
            <a:r>
              <a:t>: moves data between sharded databases;</a:t>
            </a:r>
          </a:p>
          <a:p>
            <a:pPr marL="400938" indent="-400938" defTabSz="449833">
              <a:spcBef>
                <a:spcPts val="3500"/>
              </a:spcBef>
              <a:defRPr sz="3541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Elastic Database Jobs</a:t>
            </a:r>
            <a:r>
              <a:t>: enables you to manage large numbers of Azure SQL Databases;</a:t>
            </a:r>
          </a:p>
          <a:p>
            <a:pPr marL="400938" indent="-400938" defTabSz="449833">
              <a:spcBef>
                <a:spcPts val="3500"/>
              </a:spcBef>
              <a:defRPr sz="3541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Elastic Database Query</a:t>
            </a:r>
            <a:r>
              <a:t>: enables you to run Transact-SQL query that spans multiple databases;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–Wikipedia"/>
          <p:cNvSpPr txBox="1"/>
          <p:nvPr>
            <p:ph type="body" idx="13"/>
          </p:nvPr>
        </p:nvSpPr>
        <p:spPr>
          <a:xfrm>
            <a:off x="1270000" y="4622800"/>
            <a:ext cx="10464800" cy="508000"/>
          </a:xfrm>
          <a:prstGeom prst="rect">
            <a:avLst/>
          </a:prstGeom>
        </p:spPr>
        <p:txBody>
          <a:bodyPr/>
          <a:lstStyle/>
          <a:p>
            <a:pPr/>
            <a:r>
              <a:t>–Wikipedia</a:t>
            </a:r>
          </a:p>
        </p:txBody>
      </p:sp>
      <p:sp>
        <p:nvSpPr>
          <p:cNvPr id="152" name="“A Database Shard is a horizontal partition of data in a database or search engine”"/>
          <p:cNvSpPr txBox="1"/>
          <p:nvPr>
            <p:ph type="body" idx="14"/>
          </p:nvPr>
        </p:nvSpPr>
        <p:spPr>
          <a:xfrm>
            <a:off x="1270000" y="3236313"/>
            <a:ext cx="10464800" cy="1193801"/>
          </a:xfrm>
          <a:prstGeom prst="rect">
            <a:avLst/>
          </a:prstGeom>
        </p:spPr>
        <p:txBody>
          <a:bodyPr/>
          <a:lstStyle/>
          <a:p>
            <a:pPr/>
            <a:r>
              <a:t>“A Database Shard is a horizontal partition of data in a database or search engine”</a:t>
            </a:r>
          </a:p>
        </p:txBody>
      </p:sp>
      <p:sp>
        <p:nvSpPr>
          <p:cNvPr id="153" name="Sharding 101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 spc="1080"/>
            </a:lvl1pPr>
          </a:lstStyle>
          <a:p>
            <a:pPr>
              <a:defRPr spc="0"/>
            </a:pPr>
            <a:r>
              <a:rPr spc="1080"/>
              <a:t>Sharding 101</a:t>
            </a:r>
          </a:p>
        </p:txBody>
      </p:sp>
      <p:sp>
        <p:nvSpPr>
          <p:cNvPr id="154" name="“Sharding is a technique to distribute large amounts of identically structured data across a number of independent databases”"/>
          <p:cNvSpPr txBox="1"/>
          <p:nvPr/>
        </p:nvSpPr>
        <p:spPr>
          <a:xfrm>
            <a:off x="1270000" y="5530339"/>
            <a:ext cx="1046480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“Sharding is a technique to distribute large amounts of identically structured data across a number of independent databases”</a:t>
            </a:r>
          </a:p>
        </p:txBody>
      </p:sp>
      <p:sp>
        <p:nvSpPr>
          <p:cNvPr id="155" name="– Microsoft…"/>
          <p:cNvSpPr txBox="1"/>
          <p:nvPr/>
        </p:nvSpPr>
        <p:spPr>
          <a:xfrm>
            <a:off x="808650" y="7382654"/>
            <a:ext cx="11037504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– Microsoft</a:t>
            </a:r>
          </a:p>
          <a:p>
            <a:pPr>
              <a:defRPr sz="2800"/>
            </a:pPr>
          </a:p>
          <a:p>
            <a:pPr>
              <a:defRPr sz="2200"/>
            </a:pPr>
            <a:r>
              <a:t>https://docs.microsoft.com/en-us/azure/sql-database/sql-database-elastic-scale-introduction#sharding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rding: Key Terms"/>
          <p:cNvSpPr txBox="1"/>
          <p:nvPr>
            <p:ph type="title"/>
          </p:nvPr>
        </p:nvSpPr>
        <p:spPr>
          <a:xfrm>
            <a:off x="355600" y="254000"/>
            <a:ext cx="12293600" cy="1832174"/>
          </a:xfrm>
          <a:prstGeom prst="rect">
            <a:avLst/>
          </a:prstGeom>
        </p:spPr>
        <p:txBody>
          <a:bodyPr/>
          <a:lstStyle>
            <a:lvl1pPr>
              <a:defRPr cap="small" spc="1080"/>
            </a:lvl1pPr>
          </a:lstStyle>
          <a:p>
            <a:pPr>
              <a:defRPr spc="0"/>
            </a:pPr>
            <a:r>
              <a:rPr spc="1080"/>
              <a:t>Sharding: Key Terms</a:t>
            </a:r>
          </a:p>
        </p:txBody>
      </p:sp>
      <p:sp>
        <p:nvSpPr>
          <p:cNvPr id="158" name="Shard: A database (in a shard set);…"/>
          <p:cNvSpPr txBox="1"/>
          <p:nvPr>
            <p:ph type="body" idx="1"/>
          </p:nvPr>
        </p:nvSpPr>
        <p:spPr>
          <a:xfrm>
            <a:off x="355600" y="2277367"/>
            <a:ext cx="12293600" cy="6752333"/>
          </a:xfrm>
          <a:prstGeom prst="rect">
            <a:avLst/>
          </a:prstGeom>
        </p:spPr>
        <p:txBody>
          <a:bodyPr/>
          <a:lstStyle/>
          <a:p>
            <a:pPr marL="307212" indent="-307212" defTabSz="344677">
              <a:spcBef>
                <a:spcPts val="2700"/>
              </a:spcBef>
              <a:defRPr sz="271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Shard</a:t>
            </a:r>
            <a:r>
              <a:t>: A database (in a shard set);</a:t>
            </a:r>
          </a:p>
          <a:p>
            <a:pPr marL="307212" indent="-307212" defTabSz="344677">
              <a:spcBef>
                <a:spcPts val="2700"/>
              </a:spcBef>
              <a:defRPr sz="271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Shard Set</a:t>
            </a:r>
            <a:r>
              <a:t>: The group of Shards (databases) managed by the same Shard Map Manager; </a:t>
            </a:r>
          </a:p>
          <a:p>
            <a:pPr marL="307212" indent="-307212" defTabSz="344677">
              <a:spcBef>
                <a:spcPts val="2700"/>
              </a:spcBef>
              <a:defRPr sz="271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Sharding Key</a:t>
            </a:r>
            <a:r>
              <a:t>: The column value that determines how data is distributed across shards (think CustomerID);</a:t>
            </a:r>
          </a:p>
          <a:p>
            <a:pPr marL="307212" indent="-307212" defTabSz="344677">
              <a:spcBef>
                <a:spcPts val="2700"/>
              </a:spcBef>
              <a:defRPr b="1" sz="2714">
                <a:latin typeface="Gill Sans"/>
                <a:ea typeface="Gill Sans"/>
                <a:cs typeface="Gill Sans"/>
                <a:sym typeface="Gill Sans"/>
              </a:defRPr>
            </a:pPr>
            <a:r>
              <a:t>Shard Map: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The set of mappings between sharding keys and their respective shards;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 marL="307212" indent="-307212" defTabSz="344677">
              <a:spcBef>
                <a:spcPts val="2700"/>
              </a:spcBef>
              <a:defRPr sz="271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Shard Map Manager</a:t>
            </a:r>
            <a:r>
              <a:t>: A special database that maintains global mapping information about all shards in a shard set;</a:t>
            </a:r>
          </a:p>
          <a:p>
            <a:pPr marL="307212" indent="-307212" defTabSz="344677">
              <a:spcBef>
                <a:spcPts val="2700"/>
              </a:spcBef>
              <a:defRPr sz="271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Shardlets</a:t>
            </a:r>
            <a:r>
              <a:t>: All of the data associated with a single value of a sharding key on a shard. The smallest unit of data movement possible when redistributing sharded tables;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